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4"/>
  </p:notesMasterIdLst>
  <p:sldIdLst>
    <p:sldId id="268" r:id="rId5"/>
    <p:sldId id="389" r:id="rId6"/>
    <p:sldId id="361" r:id="rId7"/>
    <p:sldId id="363" r:id="rId8"/>
    <p:sldId id="364" r:id="rId9"/>
    <p:sldId id="365" r:id="rId10"/>
    <p:sldId id="367" r:id="rId11"/>
    <p:sldId id="357" r:id="rId12"/>
    <p:sldId id="358" r:id="rId13"/>
    <p:sldId id="368" r:id="rId14"/>
    <p:sldId id="359" r:id="rId15"/>
    <p:sldId id="369" r:id="rId16"/>
    <p:sldId id="342" r:id="rId17"/>
    <p:sldId id="343" r:id="rId18"/>
    <p:sldId id="370" r:id="rId19"/>
    <p:sldId id="371" r:id="rId20"/>
    <p:sldId id="384" r:id="rId21"/>
    <p:sldId id="374" r:id="rId22"/>
    <p:sldId id="375" r:id="rId23"/>
    <p:sldId id="373" r:id="rId24"/>
    <p:sldId id="390" r:id="rId25"/>
    <p:sldId id="379" r:id="rId26"/>
    <p:sldId id="376" r:id="rId27"/>
    <p:sldId id="393" r:id="rId28"/>
    <p:sldId id="350" r:id="rId29"/>
    <p:sldId id="351" r:id="rId30"/>
    <p:sldId id="308" r:id="rId31"/>
    <p:sldId id="288" r:id="rId32"/>
    <p:sldId id="317" r:id="rId33"/>
    <p:sldId id="318" r:id="rId34"/>
    <p:sldId id="310" r:id="rId35"/>
    <p:sldId id="378" r:id="rId36"/>
    <p:sldId id="293" r:id="rId37"/>
    <p:sldId id="354" r:id="rId38"/>
    <p:sldId id="296" r:id="rId39"/>
    <p:sldId id="301" r:id="rId40"/>
    <p:sldId id="355" r:id="rId41"/>
    <p:sldId id="356" r:id="rId42"/>
    <p:sldId id="298" r:id="rId43"/>
    <p:sldId id="394" r:id="rId44"/>
    <p:sldId id="258" r:id="rId45"/>
    <p:sldId id="388" r:id="rId46"/>
    <p:sldId id="387" r:id="rId47"/>
    <p:sldId id="401" r:id="rId48"/>
    <p:sldId id="402" r:id="rId49"/>
    <p:sldId id="403" r:id="rId50"/>
    <p:sldId id="404" r:id="rId51"/>
    <p:sldId id="405" r:id="rId52"/>
    <p:sldId id="381" r:id="rId53"/>
    <p:sldId id="382" r:id="rId54"/>
    <p:sldId id="326" r:id="rId55"/>
    <p:sldId id="380" r:id="rId56"/>
    <p:sldId id="383" r:id="rId57"/>
    <p:sldId id="328" r:id="rId58"/>
    <p:sldId id="392" r:id="rId59"/>
    <p:sldId id="313" r:id="rId60"/>
    <p:sldId id="295" r:id="rId61"/>
    <p:sldId id="299" r:id="rId62"/>
    <p:sldId id="366" r:id="rId63"/>
    <p:sldId id="334" r:id="rId64"/>
    <p:sldId id="335" r:id="rId65"/>
    <p:sldId id="336" r:id="rId66"/>
    <p:sldId id="337" r:id="rId67"/>
    <p:sldId id="338" r:id="rId68"/>
    <p:sldId id="339" r:id="rId69"/>
    <p:sldId id="385" r:id="rId70"/>
    <p:sldId id="340" r:id="rId71"/>
    <p:sldId id="391" r:id="rId72"/>
    <p:sldId id="341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32B24-5E7D-453C-8578-3042454E7649}" v="874" dt="2019-12-06T03:45:22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35" autoAdjust="0"/>
  </p:normalViewPr>
  <p:slideViewPr>
    <p:cSldViewPr snapToGrid="0">
      <p:cViewPr varScale="1">
        <p:scale>
          <a:sx n="105" d="100"/>
          <a:sy n="105" d="100"/>
        </p:scale>
        <p:origin x="71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0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rui82\Downloads\mLog_Omega%20(8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rui82\Downloads\mLog_Omega%20(8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'LIQUID LIMIT'!$B$42:$E$42</c:f>
              <c:numCache>
                <c:formatCode>General</c:formatCode>
                <c:ptCount val="4"/>
                <c:pt idx="0">
                  <c:v>16</c:v>
                </c:pt>
                <c:pt idx="1">
                  <c:v>22</c:v>
                </c:pt>
                <c:pt idx="2">
                  <c:v>25</c:v>
                </c:pt>
                <c:pt idx="3">
                  <c:v>34</c:v>
                </c:pt>
              </c:numCache>
            </c:numRef>
          </c:xVal>
          <c:yVal>
            <c:numRef>
              <c:f>'LIQUID LIMIT'!$B$41:$E$41</c:f>
              <c:numCache>
                <c:formatCode>0.00</c:formatCode>
                <c:ptCount val="4"/>
                <c:pt idx="0">
                  <c:v>29.227053140096643</c:v>
                </c:pt>
                <c:pt idx="1">
                  <c:v>29.109863672814779</c:v>
                </c:pt>
                <c:pt idx="2">
                  <c:v>29.053606882859039</c:v>
                </c:pt>
                <c:pt idx="3">
                  <c:v>28.767123287671261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1C-466A-BDFF-66DD2A819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628576"/>
        <c:axId val="53563132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'LIQUID LIMIT'!$B$41</c15:sqref>
                        </c15:formulaRef>
                      </c:ext>
                    </c:extLst>
                    <c:strCache>
                      <c:ptCount val="1"/>
                      <c:pt idx="0">
                        <c:v>29.23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'LIQUID LIMIT'!$B$51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'LIQUID LIMIT'!$C$41:$E$41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29.109863672814779</c:v>
                      </c:pt>
                      <c:pt idx="1">
                        <c:v>29.053606882859039</c:v>
                      </c:pt>
                      <c:pt idx="2">
                        <c:v>28.767123287671261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C61C-466A-BDFF-66DD2A819A2E}"/>
                  </c:ext>
                </c:extLst>
              </c15:ser>
            </c15:filteredScatterSeries>
          </c:ext>
        </c:extLst>
      </c:scatterChart>
      <c:valAx>
        <c:axId val="535628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 of blows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31320"/>
        <c:crosses val="autoZero"/>
        <c:crossBetween val="midCat"/>
      </c:valAx>
      <c:valAx>
        <c:axId val="535631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Water</a:t>
                </a:r>
                <a:r>
                  <a:rPr lang="en-US" baseline="0" dirty="0">
                    <a:solidFill>
                      <a:schemeClr val="tx1"/>
                    </a:solidFill>
                  </a:rPr>
                  <a:t> </a:t>
                </a:r>
                <a:r>
                  <a:rPr lang="en-US" baseline="0" dirty="0" smtClean="0">
                    <a:solidFill>
                      <a:schemeClr val="tx1"/>
                    </a:solidFill>
                  </a:rPr>
                  <a:t>content (%)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28576"/>
        <c:crosses val="autoZero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27018497687789E-2"/>
                  <c:y val="0.3311611048618923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'PLASTIC LIMIT 1'!$C$95:$F$95</c:f>
              <c:numCache>
                <c:formatCode>General</c:formatCode>
                <c:ptCount val="4"/>
                <c:pt idx="0">
                  <c:v>14.1</c:v>
                </c:pt>
                <c:pt idx="1">
                  <c:v>16.2</c:v>
                </c:pt>
                <c:pt idx="2">
                  <c:v>20</c:v>
                </c:pt>
                <c:pt idx="3">
                  <c:v>27.8</c:v>
                </c:pt>
              </c:numCache>
            </c:numRef>
          </c:xVal>
          <c:yVal>
            <c:numRef>
              <c:f>'PLASTIC LIMIT 1'!$C$94:$F$94</c:f>
              <c:numCache>
                <c:formatCode>0.00</c:formatCode>
                <c:ptCount val="4"/>
                <c:pt idx="0">
                  <c:v>11.455108359133137</c:v>
                </c:pt>
                <c:pt idx="1">
                  <c:v>25.343931519413022</c:v>
                </c:pt>
                <c:pt idx="2">
                  <c:v>31.052056789224615</c:v>
                </c:pt>
                <c:pt idx="3">
                  <c:v>38.52489704230625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54-493A-B822-4FEBCC2C0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6635520"/>
        <c:axId val="536635128"/>
      </c:scatterChart>
      <c:valAx>
        <c:axId val="536635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chemeClr val="tx1"/>
                    </a:solidFill>
                  </a:rPr>
                  <a:t>Penetration (mm)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635128"/>
        <c:crosses val="autoZero"/>
        <c:crossBetween val="midCat"/>
      </c:valAx>
      <c:valAx>
        <c:axId val="536635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chemeClr val="tx1"/>
                    </a:solidFill>
                  </a:rPr>
                  <a:t>Water content</a:t>
                </a:r>
                <a:r>
                  <a:rPr lang="en-US" baseline="0" dirty="0" smtClean="0">
                    <a:solidFill>
                      <a:schemeClr val="tx1"/>
                    </a:solidFill>
                  </a:rPr>
                  <a:t> (%)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635520"/>
        <c:crosses val="autoZero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4.5614298212723413E-2"/>
                  <c:y val="-2.325309336332958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'LIQUID LIMIT'!$B$195:$E$195</c:f>
              <c:numCache>
                <c:formatCode>General</c:formatCode>
                <c:ptCount val="4"/>
                <c:pt idx="0">
                  <c:v>18</c:v>
                </c:pt>
                <c:pt idx="1">
                  <c:v>23</c:v>
                </c:pt>
                <c:pt idx="2">
                  <c:v>27</c:v>
                </c:pt>
                <c:pt idx="3">
                  <c:v>32</c:v>
                </c:pt>
              </c:numCache>
            </c:numRef>
          </c:xVal>
          <c:yVal>
            <c:numRef>
              <c:f>'LIQUID LIMIT'!$B$194:$E$194</c:f>
              <c:numCache>
                <c:formatCode>0.00</c:formatCode>
                <c:ptCount val="4"/>
                <c:pt idx="0">
                  <c:v>22.515907978463055</c:v>
                </c:pt>
                <c:pt idx="1">
                  <c:v>21.929824561403507</c:v>
                </c:pt>
                <c:pt idx="2">
                  <c:v>21.901056142301311</c:v>
                </c:pt>
                <c:pt idx="3">
                  <c:v>19.740500463392056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A4-4737-A02D-A55B4861D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6624936"/>
        <c:axId val="536626112"/>
      </c:scatterChart>
      <c:valAx>
        <c:axId val="536624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N of blows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626112"/>
        <c:crosses val="autoZero"/>
        <c:crossBetween val="midCat"/>
      </c:valAx>
      <c:valAx>
        <c:axId val="53662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Water content, 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624936"/>
        <c:crosses val="autoZero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80% saturated, density 2.05 g/cm3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'Sheet1 (2)'!$E$2:$E$139</c:f>
              <c:numCache>
                <c:formatCode>General</c:formatCode>
                <c:ptCount val="13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</c:numCache>
            </c:numRef>
          </c:xVal>
          <c:yVal>
            <c:numRef>
              <c:f>'Sheet1 (2)'!$F$2:$F$139</c:f>
              <c:numCache>
                <c:formatCode>General</c:formatCode>
                <c:ptCount val="138"/>
                <c:pt idx="0">
                  <c:v>20.211500000000001</c:v>
                </c:pt>
                <c:pt idx="1">
                  <c:v>19.771000000000001</c:v>
                </c:pt>
                <c:pt idx="2">
                  <c:v>19.3065</c:v>
                </c:pt>
                <c:pt idx="3">
                  <c:v>18.775500000000001</c:v>
                </c:pt>
                <c:pt idx="4">
                  <c:v>18.201999999999998</c:v>
                </c:pt>
                <c:pt idx="5">
                  <c:v>17.574999999999999</c:v>
                </c:pt>
                <c:pt idx="6">
                  <c:v>16.930500000000002</c:v>
                </c:pt>
                <c:pt idx="7">
                  <c:v>16.245000000000001</c:v>
                </c:pt>
                <c:pt idx="8">
                  <c:v>15.584</c:v>
                </c:pt>
                <c:pt idx="9">
                  <c:v>14.901</c:v>
                </c:pt>
                <c:pt idx="10">
                  <c:v>14.222000000000001</c:v>
                </c:pt>
                <c:pt idx="11">
                  <c:v>13.498000000000001</c:v>
                </c:pt>
                <c:pt idx="12">
                  <c:v>12.786000000000001</c:v>
                </c:pt>
                <c:pt idx="13">
                  <c:v>12.102</c:v>
                </c:pt>
                <c:pt idx="14">
                  <c:v>11.379</c:v>
                </c:pt>
                <c:pt idx="15">
                  <c:v>10.7095</c:v>
                </c:pt>
                <c:pt idx="16">
                  <c:v>10.029</c:v>
                </c:pt>
                <c:pt idx="17">
                  <c:v>9.3445</c:v>
                </c:pt>
                <c:pt idx="18">
                  <c:v>8.6245000000000012</c:v>
                </c:pt>
                <c:pt idx="19">
                  <c:v>7.8150000000000004</c:v>
                </c:pt>
                <c:pt idx="20">
                  <c:v>6.8780000000000001</c:v>
                </c:pt>
                <c:pt idx="21">
                  <c:v>5.9195000000000002</c:v>
                </c:pt>
                <c:pt idx="22">
                  <c:v>4.9634999999999998</c:v>
                </c:pt>
                <c:pt idx="23">
                  <c:v>4.0265000000000004</c:v>
                </c:pt>
                <c:pt idx="24">
                  <c:v>3.0514999999999999</c:v>
                </c:pt>
                <c:pt idx="25">
                  <c:v>2.17</c:v>
                </c:pt>
                <c:pt idx="26">
                  <c:v>1.3145</c:v>
                </c:pt>
                <c:pt idx="27">
                  <c:v>0.56500000000000006</c:v>
                </c:pt>
                <c:pt idx="28">
                  <c:v>-0.11899999999999999</c:v>
                </c:pt>
                <c:pt idx="29">
                  <c:v>-0.59199999999999997</c:v>
                </c:pt>
                <c:pt idx="30">
                  <c:v>-0.87050000000000005</c:v>
                </c:pt>
                <c:pt idx="31">
                  <c:v>-0.98449999999999993</c:v>
                </c:pt>
                <c:pt idx="32">
                  <c:v>-0.72700000000000009</c:v>
                </c:pt>
                <c:pt idx="33">
                  <c:v>-0.88200000000000001</c:v>
                </c:pt>
                <c:pt idx="34">
                  <c:v>-0.95150000000000001</c:v>
                </c:pt>
                <c:pt idx="35">
                  <c:v>-1.0185</c:v>
                </c:pt>
                <c:pt idx="36">
                  <c:v>-1.0210000000000001</c:v>
                </c:pt>
                <c:pt idx="37">
                  <c:v>-1.0765</c:v>
                </c:pt>
                <c:pt idx="38">
                  <c:v>-1.0574999999999999</c:v>
                </c:pt>
                <c:pt idx="39">
                  <c:v>-1.1259999999999999</c:v>
                </c:pt>
                <c:pt idx="40">
                  <c:v>-1.1795</c:v>
                </c:pt>
                <c:pt idx="41">
                  <c:v>-1.212</c:v>
                </c:pt>
                <c:pt idx="42">
                  <c:v>-1.2649999999999999</c:v>
                </c:pt>
                <c:pt idx="43">
                  <c:v>-1.3069999999999999</c:v>
                </c:pt>
                <c:pt idx="44">
                  <c:v>-1.3225</c:v>
                </c:pt>
                <c:pt idx="45">
                  <c:v>-1.3559999999999999</c:v>
                </c:pt>
                <c:pt idx="46">
                  <c:v>-1.3980000000000001</c:v>
                </c:pt>
                <c:pt idx="47">
                  <c:v>-1.4020000000000001</c:v>
                </c:pt>
                <c:pt idx="48">
                  <c:v>-1.4710000000000001</c:v>
                </c:pt>
                <c:pt idx="49">
                  <c:v>-1.5445</c:v>
                </c:pt>
                <c:pt idx="50">
                  <c:v>-1.5874999999999999</c:v>
                </c:pt>
                <c:pt idx="51">
                  <c:v>-1.6515</c:v>
                </c:pt>
                <c:pt idx="52">
                  <c:v>-1.8005</c:v>
                </c:pt>
                <c:pt idx="53">
                  <c:v>-1.9379999999999999</c:v>
                </c:pt>
                <c:pt idx="54">
                  <c:v>-2.1334999999999997</c:v>
                </c:pt>
                <c:pt idx="55">
                  <c:v>-2.3694999999999999</c:v>
                </c:pt>
                <c:pt idx="56">
                  <c:v>-2.6760000000000002</c:v>
                </c:pt>
                <c:pt idx="57">
                  <c:v>-3.1500000000000004</c:v>
                </c:pt>
                <c:pt idx="58">
                  <c:v>-3.6719999999999997</c:v>
                </c:pt>
                <c:pt idx="59">
                  <c:v>-4.1050000000000004</c:v>
                </c:pt>
                <c:pt idx="60">
                  <c:v>-4.8194999999999997</c:v>
                </c:pt>
                <c:pt idx="61">
                  <c:v>-5.4524999999999997</c:v>
                </c:pt>
                <c:pt idx="62">
                  <c:v>-6.18</c:v>
                </c:pt>
                <c:pt idx="63">
                  <c:v>-6.91</c:v>
                </c:pt>
                <c:pt idx="64">
                  <c:v>-7.6669999999999998</c:v>
                </c:pt>
                <c:pt idx="65">
                  <c:v>-8.4280000000000008</c:v>
                </c:pt>
                <c:pt idx="66">
                  <c:v>-9.2234999999999996</c:v>
                </c:pt>
                <c:pt idx="67">
                  <c:v>-9.9909999999999997</c:v>
                </c:pt>
                <c:pt idx="68">
                  <c:v>-10.780999999999999</c:v>
                </c:pt>
                <c:pt idx="69">
                  <c:v>-11.5565</c:v>
                </c:pt>
                <c:pt idx="70">
                  <c:v>-12.326000000000001</c:v>
                </c:pt>
                <c:pt idx="71">
                  <c:v>-13.0595</c:v>
                </c:pt>
                <c:pt idx="72">
                  <c:v>-13.808</c:v>
                </c:pt>
                <c:pt idx="73">
                  <c:v>-14.531500000000001</c:v>
                </c:pt>
                <c:pt idx="74">
                  <c:v>-15.211</c:v>
                </c:pt>
                <c:pt idx="75">
                  <c:v>-15.891</c:v>
                </c:pt>
                <c:pt idx="76">
                  <c:v>-16.55</c:v>
                </c:pt>
                <c:pt idx="77">
                  <c:v>-17.198499999999999</c:v>
                </c:pt>
                <c:pt idx="78">
                  <c:v>-17.8705</c:v>
                </c:pt>
                <c:pt idx="79">
                  <c:v>-18.395499999999998</c:v>
                </c:pt>
                <c:pt idx="80">
                  <c:v>-18.939</c:v>
                </c:pt>
                <c:pt idx="81">
                  <c:v>-19.497499999999999</c:v>
                </c:pt>
                <c:pt idx="82">
                  <c:v>-20.0335</c:v>
                </c:pt>
                <c:pt idx="83">
                  <c:v>-20.527999999999999</c:v>
                </c:pt>
                <c:pt idx="84">
                  <c:v>-21.040500000000002</c:v>
                </c:pt>
                <c:pt idx="85">
                  <c:v>-21.4375</c:v>
                </c:pt>
                <c:pt idx="86">
                  <c:v>-21.997</c:v>
                </c:pt>
                <c:pt idx="87">
                  <c:v>-22.347999999999999</c:v>
                </c:pt>
                <c:pt idx="88">
                  <c:v>-22.776499999999999</c:v>
                </c:pt>
                <c:pt idx="89">
                  <c:v>-23.191000000000003</c:v>
                </c:pt>
                <c:pt idx="90">
                  <c:v>-23.521000000000001</c:v>
                </c:pt>
                <c:pt idx="91">
                  <c:v>-23.886499999999998</c:v>
                </c:pt>
                <c:pt idx="92">
                  <c:v>-24.245000000000001</c:v>
                </c:pt>
                <c:pt idx="93">
                  <c:v>-24.571000000000002</c:v>
                </c:pt>
                <c:pt idx="94">
                  <c:v>-24.812000000000001</c:v>
                </c:pt>
                <c:pt idx="95">
                  <c:v>-25.136499999999998</c:v>
                </c:pt>
                <c:pt idx="96">
                  <c:v>-25.343499999999999</c:v>
                </c:pt>
                <c:pt idx="97">
                  <c:v>-25.605</c:v>
                </c:pt>
                <c:pt idx="98">
                  <c:v>-25.921500000000002</c:v>
                </c:pt>
                <c:pt idx="99">
                  <c:v>-26.0745</c:v>
                </c:pt>
                <c:pt idx="100">
                  <c:v>-26.3505</c:v>
                </c:pt>
                <c:pt idx="101">
                  <c:v>-26.493500000000001</c:v>
                </c:pt>
                <c:pt idx="102">
                  <c:v>-26.740000000000002</c:v>
                </c:pt>
                <c:pt idx="103">
                  <c:v>-26.914999999999999</c:v>
                </c:pt>
                <c:pt idx="104">
                  <c:v>-27.1145</c:v>
                </c:pt>
                <c:pt idx="105">
                  <c:v>-27.333500000000001</c:v>
                </c:pt>
                <c:pt idx="106">
                  <c:v>-27.533499999999997</c:v>
                </c:pt>
                <c:pt idx="107">
                  <c:v>-27.687999999999999</c:v>
                </c:pt>
                <c:pt idx="108">
                  <c:v>-27.841999999999999</c:v>
                </c:pt>
                <c:pt idx="109">
                  <c:v>-27.9925</c:v>
                </c:pt>
                <c:pt idx="110">
                  <c:v>-28.101500000000001</c:v>
                </c:pt>
                <c:pt idx="111">
                  <c:v>-28.223500000000001</c:v>
                </c:pt>
                <c:pt idx="112">
                  <c:v>-28.357500000000002</c:v>
                </c:pt>
                <c:pt idx="113">
                  <c:v>-28.510999999999999</c:v>
                </c:pt>
                <c:pt idx="114">
                  <c:v>-28.585000000000001</c:v>
                </c:pt>
                <c:pt idx="115">
                  <c:v>-28.7135</c:v>
                </c:pt>
                <c:pt idx="116">
                  <c:v>-28.840499999999999</c:v>
                </c:pt>
                <c:pt idx="117">
                  <c:v>-28.887499999999999</c:v>
                </c:pt>
                <c:pt idx="118">
                  <c:v>-29.015499999999999</c:v>
                </c:pt>
                <c:pt idx="119">
                  <c:v>-29.1</c:v>
                </c:pt>
                <c:pt idx="120">
                  <c:v>-29.16</c:v>
                </c:pt>
                <c:pt idx="121">
                  <c:v>-29.266500000000001</c:v>
                </c:pt>
                <c:pt idx="122">
                  <c:v>-29.267000000000003</c:v>
                </c:pt>
                <c:pt idx="123">
                  <c:v>-29.330500000000001</c:v>
                </c:pt>
                <c:pt idx="124">
                  <c:v>-29.452999999999999</c:v>
                </c:pt>
                <c:pt idx="125">
                  <c:v>-29.515999999999998</c:v>
                </c:pt>
                <c:pt idx="126">
                  <c:v>-29.6295</c:v>
                </c:pt>
                <c:pt idx="127">
                  <c:v>-29.636000000000003</c:v>
                </c:pt>
                <c:pt idx="128">
                  <c:v>-29.6675</c:v>
                </c:pt>
                <c:pt idx="129">
                  <c:v>-29.717500000000001</c:v>
                </c:pt>
                <c:pt idx="130">
                  <c:v>-29.802</c:v>
                </c:pt>
                <c:pt idx="131">
                  <c:v>-29.8125</c:v>
                </c:pt>
                <c:pt idx="132">
                  <c:v>-29.843499999999999</c:v>
                </c:pt>
                <c:pt idx="133">
                  <c:v>-29.9315</c:v>
                </c:pt>
                <c:pt idx="134">
                  <c:v>-29.95</c:v>
                </c:pt>
                <c:pt idx="135">
                  <c:v>-30.045500000000001</c:v>
                </c:pt>
                <c:pt idx="136">
                  <c:v>-30.0335</c:v>
                </c:pt>
                <c:pt idx="137">
                  <c:v>-30.112500000000001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14-4BFC-A8AA-6383940E6E8A}"/>
            </c:ext>
          </c:extLst>
        </c:ser>
        <c:ser>
          <c:idx val="1"/>
          <c:order val="1"/>
          <c:tx>
            <c:v>20% saturated, density 1.45 g/cm3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'Sheet1 (2)'!$E$2:$E$139</c:f>
              <c:numCache>
                <c:formatCode>General</c:formatCode>
                <c:ptCount val="13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</c:numCache>
            </c:numRef>
          </c:xVal>
          <c:yVal>
            <c:numRef>
              <c:f>'Sheet1 (2)'!$G$2:$G$139</c:f>
              <c:numCache>
                <c:formatCode>General</c:formatCode>
                <c:ptCount val="138"/>
                <c:pt idx="0">
                  <c:v>21.704000000000001</c:v>
                </c:pt>
                <c:pt idx="1">
                  <c:v>18.972999999999999</c:v>
                </c:pt>
                <c:pt idx="2">
                  <c:v>16.260000000000002</c:v>
                </c:pt>
                <c:pt idx="3">
                  <c:v>14.007</c:v>
                </c:pt>
                <c:pt idx="4">
                  <c:v>12.063000000000001</c:v>
                </c:pt>
                <c:pt idx="5">
                  <c:v>10.263999999999999</c:v>
                </c:pt>
                <c:pt idx="6">
                  <c:v>8.5359999999999996</c:v>
                </c:pt>
                <c:pt idx="7">
                  <c:v>7.1760000000000002</c:v>
                </c:pt>
                <c:pt idx="8">
                  <c:v>5.9169999999999998</c:v>
                </c:pt>
                <c:pt idx="9">
                  <c:v>4.6399999999999997</c:v>
                </c:pt>
                <c:pt idx="10">
                  <c:v>3.6190000000000002</c:v>
                </c:pt>
                <c:pt idx="11">
                  <c:v>2.4409999999999998</c:v>
                </c:pt>
                <c:pt idx="12">
                  <c:v>1.462</c:v>
                </c:pt>
                <c:pt idx="13">
                  <c:v>0.55800000000000005</c:v>
                </c:pt>
                <c:pt idx="14">
                  <c:v>-0.39900000000000002</c:v>
                </c:pt>
                <c:pt idx="15">
                  <c:v>-1.304</c:v>
                </c:pt>
                <c:pt idx="16">
                  <c:v>-2.0979999999999999</c:v>
                </c:pt>
                <c:pt idx="17">
                  <c:v>-2.9180000000000001</c:v>
                </c:pt>
                <c:pt idx="18">
                  <c:v>-3.6669999999999998</c:v>
                </c:pt>
                <c:pt idx="19">
                  <c:v>-4.7439999999999998</c:v>
                </c:pt>
                <c:pt idx="20">
                  <c:v>-7.0519999999999996</c:v>
                </c:pt>
                <c:pt idx="21">
                  <c:v>-7.8529999999999998</c:v>
                </c:pt>
                <c:pt idx="22">
                  <c:v>-9.4209999999999994</c:v>
                </c:pt>
                <c:pt idx="23">
                  <c:v>-10.834</c:v>
                </c:pt>
                <c:pt idx="24">
                  <c:v>-11.808999999999999</c:v>
                </c:pt>
                <c:pt idx="25">
                  <c:v>-12.785</c:v>
                </c:pt>
                <c:pt idx="26">
                  <c:v>-13.6</c:v>
                </c:pt>
                <c:pt idx="27">
                  <c:v>-14.417</c:v>
                </c:pt>
                <c:pt idx="28">
                  <c:v>-15.179</c:v>
                </c:pt>
                <c:pt idx="29">
                  <c:v>-15.875</c:v>
                </c:pt>
                <c:pt idx="30">
                  <c:v>-16.64</c:v>
                </c:pt>
                <c:pt idx="31">
                  <c:v>-17.28</c:v>
                </c:pt>
                <c:pt idx="32">
                  <c:v>-18.029</c:v>
                </c:pt>
                <c:pt idx="33">
                  <c:v>-18.783000000000001</c:v>
                </c:pt>
                <c:pt idx="34">
                  <c:v>-19.533000000000001</c:v>
                </c:pt>
                <c:pt idx="35">
                  <c:v>-20.097000000000001</c:v>
                </c:pt>
                <c:pt idx="36">
                  <c:v>-20.506</c:v>
                </c:pt>
                <c:pt idx="37">
                  <c:v>-20.95</c:v>
                </c:pt>
                <c:pt idx="38">
                  <c:v>-21.478000000000002</c:v>
                </c:pt>
                <c:pt idx="39">
                  <c:v>-21.952999999999999</c:v>
                </c:pt>
                <c:pt idx="40">
                  <c:v>-22.539000000000001</c:v>
                </c:pt>
                <c:pt idx="41">
                  <c:v>-23.012</c:v>
                </c:pt>
                <c:pt idx="42">
                  <c:v>-23.45</c:v>
                </c:pt>
                <c:pt idx="43">
                  <c:v>-23.507000000000001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14-4BFC-A8AA-6383940E6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303600"/>
        <c:axId val="433306224"/>
      </c:scatterChart>
      <c:valAx>
        <c:axId val="43330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Time of freezing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06224"/>
        <c:crosses val="autoZero"/>
        <c:crossBetween val="midCat"/>
      </c:valAx>
      <c:valAx>
        <c:axId val="43330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Temperature (</a:t>
                </a:r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°C)</a:t>
                </a:r>
                <a:endParaRPr lang="en-US" sz="1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0360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35964134815009"/>
          <c:y val="1.907561944807672E-2"/>
          <c:w val="0.75678371293340352"/>
          <c:h val="0.573553031997819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Electrical Resistivity (80% saturated, density 2.05 g/cm3)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Sheet2!$A$4:$A$272</c:f>
              <c:numCache>
                <c:formatCode>General</c:formatCode>
                <c:ptCount val="269"/>
                <c:pt idx="0">
                  <c:v>0</c:v>
                </c:pt>
                <c:pt idx="1">
                  <c:v>1.0561199999999999</c:v>
                </c:pt>
                <c:pt idx="2">
                  <c:v>2.1122299999999998</c:v>
                </c:pt>
                <c:pt idx="3">
                  <c:v>3.1683500000000002</c:v>
                </c:pt>
                <c:pt idx="4">
                  <c:v>4.2244700000000002</c:v>
                </c:pt>
                <c:pt idx="5">
                  <c:v>5.2805799999999996</c:v>
                </c:pt>
                <c:pt idx="6">
                  <c:v>6.3367000000000004</c:v>
                </c:pt>
                <c:pt idx="7">
                  <c:v>7.3928200000000004</c:v>
                </c:pt>
                <c:pt idx="8">
                  <c:v>8.4489300000000007</c:v>
                </c:pt>
                <c:pt idx="9">
                  <c:v>9.5050500000000007</c:v>
                </c:pt>
                <c:pt idx="10">
                  <c:v>10.561170000000001</c:v>
                </c:pt>
                <c:pt idx="11">
                  <c:v>11.617279999999999</c:v>
                </c:pt>
                <c:pt idx="12">
                  <c:v>12.673400000000001</c:v>
                </c:pt>
                <c:pt idx="13">
                  <c:v>13.729520000000001</c:v>
                </c:pt>
                <c:pt idx="14">
                  <c:v>14.785629999999999</c:v>
                </c:pt>
                <c:pt idx="15">
                  <c:v>15.841749999999999</c:v>
                </c:pt>
                <c:pt idx="16">
                  <c:v>16.897870000000001</c:v>
                </c:pt>
                <c:pt idx="17">
                  <c:v>17.953980000000001</c:v>
                </c:pt>
                <c:pt idx="18">
                  <c:v>19.010100000000001</c:v>
                </c:pt>
                <c:pt idx="19">
                  <c:v>20.066220000000001</c:v>
                </c:pt>
                <c:pt idx="20">
                  <c:v>21.122330000000002</c:v>
                </c:pt>
                <c:pt idx="21">
                  <c:v>22.178450000000002</c:v>
                </c:pt>
                <c:pt idx="22">
                  <c:v>23.234570000000001</c:v>
                </c:pt>
                <c:pt idx="23">
                  <c:v>24.290679999999998</c:v>
                </c:pt>
                <c:pt idx="24">
                  <c:v>25.346800000000002</c:v>
                </c:pt>
                <c:pt idx="25">
                  <c:v>26.402920000000002</c:v>
                </c:pt>
                <c:pt idx="26">
                  <c:v>27.459029999999998</c:v>
                </c:pt>
                <c:pt idx="27">
                  <c:v>28.515149999999998</c:v>
                </c:pt>
                <c:pt idx="28">
                  <c:v>29.571269999999998</c:v>
                </c:pt>
                <c:pt idx="29">
                  <c:v>30.627379999999999</c:v>
                </c:pt>
                <c:pt idx="30">
                  <c:v>31.683499999999999</c:v>
                </c:pt>
                <c:pt idx="31">
                  <c:v>32.739620000000002</c:v>
                </c:pt>
                <c:pt idx="32">
                  <c:v>33.795729999999999</c:v>
                </c:pt>
                <c:pt idx="33">
                  <c:v>34.851849999999999</c:v>
                </c:pt>
                <c:pt idx="34">
                  <c:v>35.907969999999999</c:v>
                </c:pt>
                <c:pt idx="35">
                  <c:v>36.964080000000003</c:v>
                </c:pt>
                <c:pt idx="36">
                  <c:v>38.020200000000003</c:v>
                </c:pt>
                <c:pt idx="37">
                  <c:v>39.076320000000003</c:v>
                </c:pt>
                <c:pt idx="38">
                  <c:v>40.132429999999999</c:v>
                </c:pt>
                <c:pt idx="39">
                  <c:v>41.188549999999999</c:v>
                </c:pt>
                <c:pt idx="40">
                  <c:v>42.244669999999999</c:v>
                </c:pt>
                <c:pt idx="41">
                  <c:v>43.300780000000003</c:v>
                </c:pt>
                <c:pt idx="42">
                  <c:v>44.356900000000003</c:v>
                </c:pt>
                <c:pt idx="43">
                  <c:v>45.413020000000003</c:v>
                </c:pt>
                <c:pt idx="44">
                  <c:v>46.46913</c:v>
                </c:pt>
                <c:pt idx="45">
                  <c:v>47.52525</c:v>
                </c:pt>
                <c:pt idx="46">
                  <c:v>48.58137</c:v>
                </c:pt>
                <c:pt idx="47">
                  <c:v>49.637479999999996</c:v>
                </c:pt>
                <c:pt idx="48">
                  <c:v>50.693600000000004</c:v>
                </c:pt>
                <c:pt idx="49">
                  <c:v>51.749720000000003</c:v>
                </c:pt>
                <c:pt idx="50">
                  <c:v>52.80583</c:v>
                </c:pt>
                <c:pt idx="51">
                  <c:v>53.86195</c:v>
                </c:pt>
                <c:pt idx="52">
                  <c:v>54.91807</c:v>
                </c:pt>
                <c:pt idx="53">
                  <c:v>55.974179999999997</c:v>
                </c:pt>
                <c:pt idx="54">
                  <c:v>57.030299999999997</c:v>
                </c:pt>
                <c:pt idx="55">
                  <c:v>58.086419999999997</c:v>
                </c:pt>
                <c:pt idx="56">
                  <c:v>59.142530000000001</c:v>
                </c:pt>
                <c:pt idx="57">
                  <c:v>60.198650000000001</c:v>
                </c:pt>
                <c:pt idx="58">
                  <c:v>61.254770000000001</c:v>
                </c:pt>
                <c:pt idx="59">
                  <c:v>62.310879999999997</c:v>
                </c:pt>
                <c:pt idx="60">
                  <c:v>63.366999999999997</c:v>
                </c:pt>
                <c:pt idx="61">
                  <c:v>64.423119999999997</c:v>
                </c:pt>
                <c:pt idx="62">
                  <c:v>65.479230000000001</c:v>
                </c:pt>
                <c:pt idx="63">
                  <c:v>66.535349999999994</c:v>
                </c:pt>
                <c:pt idx="64">
                  <c:v>67.591470000000001</c:v>
                </c:pt>
                <c:pt idx="65">
                  <c:v>68.647580000000005</c:v>
                </c:pt>
                <c:pt idx="66">
                  <c:v>69.703699999999998</c:v>
                </c:pt>
                <c:pt idx="67">
                  <c:v>70.759820000000005</c:v>
                </c:pt>
                <c:pt idx="68">
                  <c:v>71.815929999999994</c:v>
                </c:pt>
                <c:pt idx="69">
                  <c:v>72.872050000000002</c:v>
                </c:pt>
                <c:pt idx="70">
                  <c:v>73.928169999999994</c:v>
                </c:pt>
                <c:pt idx="71">
                  <c:v>74.984279999999998</c:v>
                </c:pt>
                <c:pt idx="72">
                  <c:v>76.040400000000005</c:v>
                </c:pt>
                <c:pt idx="73">
                  <c:v>77.096519999999998</c:v>
                </c:pt>
                <c:pt idx="74">
                  <c:v>78.152630000000002</c:v>
                </c:pt>
                <c:pt idx="75">
                  <c:v>79.208749999999995</c:v>
                </c:pt>
                <c:pt idx="76">
                  <c:v>80.264870000000002</c:v>
                </c:pt>
                <c:pt idx="77">
                  <c:v>81.320980000000006</c:v>
                </c:pt>
                <c:pt idx="78">
                  <c:v>82.377099999999999</c:v>
                </c:pt>
                <c:pt idx="79">
                  <c:v>83.433220000000006</c:v>
                </c:pt>
                <c:pt idx="80">
                  <c:v>84.489329999999995</c:v>
                </c:pt>
                <c:pt idx="81">
                  <c:v>85.545450000000002</c:v>
                </c:pt>
                <c:pt idx="82">
                  <c:v>86.601569999999995</c:v>
                </c:pt>
                <c:pt idx="83">
                  <c:v>87.657679999999999</c:v>
                </c:pt>
                <c:pt idx="84">
                  <c:v>88.713800000000006</c:v>
                </c:pt>
                <c:pt idx="85">
                  <c:v>89.769919999999999</c:v>
                </c:pt>
                <c:pt idx="86">
                  <c:v>90.826030000000003</c:v>
                </c:pt>
                <c:pt idx="87">
                  <c:v>91.882149999999996</c:v>
                </c:pt>
                <c:pt idx="88">
                  <c:v>92.938270000000003</c:v>
                </c:pt>
                <c:pt idx="89">
                  <c:v>93.994380000000007</c:v>
                </c:pt>
                <c:pt idx="90">
                  <c:v>95.0505</c:v>
                </c:pt>
                <c:pt idx="91">
                  <c:v>96.106620000000007</c:v>
                </c:pt>
                <c:pt idx="92">
                  <c:v>97.162729999999996</c:v>
                </c:pt>
                <c:pt idx="93">
                  <c:v>98.218850000000003</c:v>
                </c:pt>
                <c:pt idx="94">
                  <c:v>99.274969999999996</c:v>
                </c:pt>
                <c:pt idx="95">
                  <c:v>100.33108</c:v>
                </c:pt>
                <c:pt idx="96">
                  <c:v>101.38720000000001</c:v>
                </c:pt>
                <c:pt idx="97">
                  <c:v>102.44332</c:v>
                </c:pt>
                <c:pt idx="98">
                  <c:v>103.49943</c:v>
                </c:pt>
                <c:pt idx="99">
                  <c:v>104.55555</c:v>
                </c:pt>
                <c:pt idx="100">
                  <c:v>105.61167</c:v>
                </c:pt>
                <c:pt idx="101">
                  <c:v>106.66777999999999</c:v>
                </c:pt>
                <c:pt idx="102">
                  <c:v>107.7239</c:v>
                </c:pt>
                <c:pt idx="103">
                  <c:v>108.78001999999999</c:v>
                </c:pt>
                <c:pt idx="104">
                  <c:v>109.83613</c:v>
                </c:pt>
                <c:pt idx="105">
                  <c:v>110.89225</c:v>
                </c:pt>
                <c:pt idx="106">
                  <c:v>111.94837</c:v>
                </c:pt>
                <c:pt idx="107">
                  <c:v>113.00448</c:v>
                </c:pt>
                <c:pt idx="108">
                  <c:v>114.06059999999999</c:v>
                </c:pt>
                <c:pt idx="109">
                  <c:v>115.11672</c:v>
                </c:pt>
                <c:pt idx="110">
                  <c:v>116.17283</c:v>
                </c:pt>
                <c:pt idx="111">
                  <c:v>117.22895</c:v>
                </c:pt>
                <c:pt idx="112">
                  <c:v>118.28507</c:v>
                </c:pt>
                <c:pt idx="113">
                  <c:v>119.34117999999999</c:v>
                </c:pt>
                <c:pt idx="114">
                  <c:v>120.3973</c:v>
                </c:pt>
                <c:pt idx="115">
                  <c:v>121.45341999999999</c:v>
                </c:pt>
                <c:pt idx="116">
                  <c:v>122.50953</c:v>
                </c:pt>
                <c:pt idx="117">
                  <c:v>123.56565000000001</c:v>
                </c:pt>
                <c:pt idx="118">
                  <c:v>124.62177</c:v>
                </c:pt>
                <c:pt idx="119">
                  <c:v>125.67788</c:v>
                </c:pt>
                <c:pt idx="120">
                  <c:v>126.73399999999999</c:v>
                </c:pt>
                <c:pt idx="121">
                  <c:v>127.79012</c:v>
                </c:pt>
                <c:pt idx="122">
                  <c:v>128.84622999999999</c:v>
                </c:pt>
                <c:pt idx="123">
                  <c:v>129.90235000000001</c:v>
                </c:pt>
                <c:pt idx="124">
                  <c:v>130.95847000000001</c:v>
                </c:pt>
                <c:pt idx="125">
                  <c:v>132.01458</c:v>
                </c:pt>
                <c:pt idx="126">
                  <c:v>133.07069999999999</c:v>
                </c:pt>
                <c:pt idx="127">
                  <c:v>134.12682000000001</c:v>
                </c:pt>
                <c:pt idx="128">
                  <c:v>135.18293</c:v>
                </c:pt>
                <c:pt idx="129">
                  <c:v>136.23904999999999</c:v>
                </c:pt>
                <c:pt idx="130">
                  <c:v>137.29517000000001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3</c:v>
                </c:pt>
                <c:pt idx="135">
                  <c:v>4</c:v>
                </c:pt>
                <c:pt idx="136">
                  <c:v>5</c:v>
                </c:pt>
                <c:pt idx="137">
                  <c:v>6</c:v>
                </c:pt>
                <c:pt idx="138">
                  <c:v>7</c:v>
                </c:pt>
                <c:pt idx="139">
                  <c:v>8</c:v>
                </c:pt>
                <c:pt idx="140">
                  <c:v>9</c:v>
                </c:pt>
                <c:pt idx="141">
                  <c:v>10</c:v>
                </c:pt>
                <c:pt idx="142">
                  <c:v>11</c:v>
                </c:pt>
                <c:pt idx="143">
                  <c:v>12</c:v>
                </c:pt>
                <c:pt idx="144">
                  <c:v>13</c:v>
                </c:pt>
                <c:pt idx="145">
                  <c:v>14</c:v>
                </c:pt>
                <c:pt idx="146">
                  <c:v>15</c:v>
                </c:pt>
                <c:pt idx="147">
                  <c:v>16</c:v>
                </c:pt>
                <c:pt idx="148">
                  <c:v>17</c:v>
                </c:pt>
                <c:pt idx="149">
                  <c:v>18</c:v>
                </c:pt>
                <c:pt idx="150">
                  <c:v>19</c:v>
                </c:pt>
                <c:pt idx="151">
                  <c:v>20</c:v>
                </c:pt>
                <c:pt idx="152">
                  <c:v>21</c:v>
                </c:pt>
                <c:pt idx="153">
                  <c:v>22</c:v>
                </c:pt>
                <c:pt idx="154">
                  <c:v>23</c:v>
                </c:pt>
                <c:pt idx="155">
                  <c:v>24</c:v>
                </c:pt>
                <c:pt idx="156">
                  <c:v>25</c:v>
                </c:pt>
                <c:pt idx="157">
                  <c:v>26</c:v>
                </c:pt>
                <c:pt idx="158">
                  <c:v>27</c:v>
                </c:pt>
                <c:pt idx="159">
                  <c:v>28</c:v>
                </c:pt>
                <c:pt idx="160">
                  <c:v>29</c:v>
                </c:pt>
                <c:pt idx="161">
                  <c:v>30</c:v>
                </c:pt>
                <c:pt idx="162">
                  <c:v>31</c:v>
                </c:pt>
                <c:pt idx="163">
                  <c:v>32</c:v>
                </c:pt>
                <c:pt idx="164">
                  <c:v>33</c:v>
                </c:pt>
                <c:pt idx="165">
                  <c:v>34</c:v>
                </c:pt>
                <c:pt idx="166">
                  <c:v>35</c:v>
                </c:pt>
                <c:pt idx="167">
                  <c:v>36</c:v>
                </c:pt>
                <c:pt idx="168">
                  <c:v>37</c:v>
                </c:pt>
                <c:pt idx="169">
                  <c:v>38</c:v>
                </c:pt>
                <c:pt idx="170">
                  <c:v>39</c:v>
                </c:pt>
                <c:pt idx="171">
                  <c:v>40</c:v>
                </c:pt>
                <c:pt idx="172">
                  <c:v>41</c:v>
                </c:pt>
                <c:pt idx="173">
                  <c:v>42</c:v>
                </c:pt>
                <c:pt idx="174">
                  <c:v>43</c:v>
                </c:pt>
                <c:pt idx="175">
                  <c:v>44</c:v>
                </c:pt>
                <c:pt idx="176">
                  <c:v>45</c:v>
                </c:pt>
                <c:pt idx="177">
                  <c:v>46</c:v>
                </c:pt>
                <c:pt idx="178">
                  <c:v>47</c:v>
                </c:pt>
                <c:pt idx="179">
                  <c:v>48</c:v>
                </c:pt>
                <c:pt idx="180">
                  <c:v>49</c:v>
                </c:pt>
                <c:pt idx="181">
                  <c:v>50</c:v>
                </c:pt>
                <c:pt idx="182">
                  <c:v>51</c:v>
                </c:pt>
                <c:pt idx="183">
                  <c:v>52</c:v>
                </c:pt>
                <c:pt idx="184">
                  <c:v>53</c:v>
                </c:pt>
                <c:pt idx="185">
                  <c:v>54</c:v>
                </c:pt>
                <c:pt idx="186">
                  <c:v>55</c:v>
                </c:pt>
                <c:pt idx="187">
                  <c:v>56</c:v>
                </c:pt>
                <c:pt idx="188">
                  <c:v>57</c:v>
                </c:pt>
                <c:pt idx="189">
                  <c:v>58</c:v>
                </c:pt>
                <c:pt idx="190">
                  <c:v>59</c:v>
                </c:pt>
                <c:pt idx="191">
                  <c:v>60</c:v>
                </c:pt>
                <c:pt idx="192">
                  <c:v>61</c:v>
                </c:pt>
                <c:pt idx="193">
                  <c:v>62</c:v>
                </c:pt>
                <c:pt idx="194">
                  <c:v>63</c:v>
                </c:pt>
                <c:pt idx="195">
                  <c:v>64</c:v>
                </c:pt>
                <c:pt idx="196">
                  <c:v>65</c:v>
                </c:pt>
                <c:pt idx="197">
                  <c:v>66</c:v>
                </c:pt>
                <c:pt idx="198">
                  <c:v>67</c:v>
                </c:pt>
                <c:pt idx="199">
                  <c:v>68</c:v>
                </c:pt>
                <c:pt idx="200">
                  <c:v>69</c:v>
                </c:pt>
                <c:pt idx="201">
                  <c:v>70</c:v>
                </c:pt>
                <c:pt idx="202">
                  <c:v>71</c:v>
                </c:pt>
                <c:pt idx="203">
                  <c:v>72</c:v>
                </c:pt>
                <c:pt idx="204">
                  <c:v>73</c:v>
                </c:pt>
                <c:pt idx="205">
                  <c:v>74</c:v>
                </c:pt>
                <c:pt idx="206">
                  <c:v>75</c:v>
                </c:pt>
                <c:pt idx="207">
                  <c:v>76</c:v>
                </c:pt>
                <c:pt idx="208">
                  <c:v>77</c:v>
                </c:pt>
                <c:pt idx="209">
                  <c:v>78</c:v>
                </c:pt>
                <c:pt idx="210">
                  <c:v>79</c:v>
                </c:pt>
                <c:pt idx="211">
                  <c:v>80</c:v>
                </c:pt>
                <c:pt idx="212">
                  <c:v>81</c:v>
                </c:pt>
                <c:pt idx="213">
                  <c:v>82</c:v>
                </c:pt>
                <c:pt idx="214">
                  <c:v>83</c:v>
                </c:pt>
                <c:pt idx="215">
                  <c:v>84</c:v>
                </c:pt>
                <c:pt idx="216">
                  <c:v>85</c:v>
                </c:pt>
                <c:pt idx="217">
                  <c:v>86</c:v>
                </c:pt>
                <c:pt idx="218">
                  <c:v>87</c:v>
                </c:pt>
                <c:pt idx="219">
                  <c:v>88</c:v>
                </c:pt>
                <c:pt idx="220">
                  <c:v>89</c:v>
                </c:pt>
                <c:pt idx="221">
                  <c:v>90</c:v>
                </c:pt>
                <c:pt idx="222">
                  <c:v>91</c:v>
                </c:pt>
                <c:pt idx="223">
                  <c:v>92</c:v>
                </c:pt>
                <c:pt idx="224">
                  <c:v>93</c:v>
                </c:pt>
                <c:pt idx="225">
                  <c:v>94</c:v>
                </c:pt>
                <c:pt idx="226">
                  <c:v>95</c:v>
                </c:pt>
                <c:pt idx="227">
                  <c:v>96</c:v>
                </c:pt>
                <c:pt idx="228">
                  <c:v>97</c:v>
                </c:pt>
                <c:pt idx="229">
                  <c:v>98</c:v>
                </c:pt>
                <c:pt idx="230">
                  <c:v>99</c:v>
                </c:pt>
                <c:pt idx="231">
                  <c:v>100</c:v>
                </c:pt>
                <c:pt idx="232">
                  <c:v>101</c:v>
                </c:pt>
                <c:pt idx="233">
                  <c:v>102</c:v>
                </c:pt>
                <c:pt idx="234">
                  <c:v>103</c:v>
                </c:pt>
                <c:pt idx="235">
                  <c:v>104</c:v>
                </c:pt>
                <c:pt idx="236">
                  <c:v>105</c:v>
                </c:pt>
                <c:pt idx="237">
                  <c:v>106</c:v>
                </c:pt>
                <c:pt idx="238">
                  <c:v>107</c:v>
                </c:pt>
                <c:pt idx="239">
                  <c:v>108</c:v>
                </c:pt>
                <c:pt idx="240">
                  <c:v>109</c:v>
                </c:pt>
                <c:pt idx="241">
                  <c:v>110</c:v>
                </c:pt>
                <c:pt idx="242">
                  <c:v>111</c:v>
                </c:pt>
                <c:pt idx="243">
                  <c:v>112</c:v>
                </c:pt>
                <c:pt idx="244">
                  <c:v>113</c:v>
                </c:pt>
                <c:pt idx="245">
                  <c:v>114</c:v>
                </c:pt>
                <c:pt idx="246">
                  <c:v>115</c:v>
                </c:pt>
                <c:pt idx="247">
                  <c:v>116</c:v>
                </c:pt>
                <c:pt idx="248">
                  <c:v>117</c:v>
                </c:pt>
                <c:pt idx="249">
                  <c:v>118</c:v>
                </c:pt>
                <c:pt idx="250">
                  <c:v>119</c:v>
                </c:pt>
                <c:pt idx="251">
                  <c:v>120</c:v>
                </c:pt>
                <c:pt idx="252">
                  <c:v>121</c:v>
                </c:pt>
                <c:pt idx="253">
                  <c:v>122</c:v>
                </c:pt>
                <c:pt idx="254">
                  <c:v>123</c:v>
                </c:pt>
                <c:pt idx="255">
                  <c:v>124</c:v>
                </c:pt>
                <c:pt idx="256">
                  <c:v>125</c:v>
                </c:pt>
                <c:pt idx="257">
                  <c:v>126</c:v>
                </c:pt>
                <c:pt idx="258">
                  <c:v>127</c:v>
                </c:pt>
                <c:pt idx="259">
                  <c:v>128</c:v>
                </c:pt>
                <c:pt idx="260">
                  <c:v>129</c:v>
                </c:pt>
                <c:pt idx="261">
                  <c:v>130</c:v>
                </c:pt>
                <c:pt idx="262">
                  <c:v>131</c:v>
                </c:pt>
                <c:pt idx="263">
                  <c:v>132</c:v>
                </c:pt>
                <c:pt idx="264">
                  <c:v>133</c:v>
                </c:pt>
                <c:pt idx="265">
                  <c:v>134</c:v>
                </c:pt>
                <c:pt idx="266">
                  <c:v>135</c:v>
                </c:pt>
                <c:pt idx="267">
                  <c:v>136</c:v>
                </c:pt>
                <c:pt idx="268">
                  <c:v>137</c:v>
                </c:pt>
              </c:numCache>
            </c:numRef>
          </c:xVal>
          <c:yVal>
            <c:numRef>
              <c:f>Sheet2!$B$4:$B$272</c:f>
              <c:numCache>
                <c:formatCode>General</c:formatCode>
                <c:ptCount val="269"/>
                <c:pt idx="0">
                  <c:v>11.19716</c:v>
                </c:pt>
                <c:pt idx="1">
                  <c:v>11.20853</c:v>
                </c:pt>
                <c:pt idx="2">
                  <c:v>11.19852</c:v>
                </c:pt>
                <c:pt idx="3">
                  <c:v>11.22152</c:v>
                </c:pt>
                <c:pt idx="4">
                  <c:v>11.275</c:v>
                </c:pt>
                <c:pt idx="5">
                  <c:v>11.35378</c:v>
                </c:pt>
                <c:pt idx="6">
                  <c:v>11.47259</c:v>
                </c:pt>
                <c:pt idx="7">
                  <c:v>11.60355</c:v>
                </c:pt>
                <c:pt idx="8">
                  <c:v>11.74108</c:v>
                </c:pt>
                <c:pt idx="9">
                  <c:v>11.89649</c:v>
                </c:pt>
                <c:pt idx="10">
                  <c:v>12.05415</c:v>
                </c:pt>
                <c:pt idx="12">
                  <c:v>12.4337</c:v>
                </c:pt>
                <c:pt idx="13">
                  <c:v>12.59226</c:v>
                </c:pt>
                <c:pt idx="15">
                  <c:v>13.01801</c:v>
                </c:pt>
                <c:pt idx="16">
                  <c:v>13.18937</c:v>
                </c:pt>
                <c:pt idx="17">
                  <c:v>13.41065</c:v>
                </c:pt>
                <c:pt idx="18">
                  <c:v>13.634539999999999</c:v>
                </c:pt>
                <c:pt idx="19">
                  <c:v>13.85026</c:v>
                </c:pt>
                <c:pt idx="20">
                  <c:v>14.0793</c:v>
                </c:pt>
                <c:pt idx="21">
                  <c:v>14.355980000000001</c:v>
                </c:pt>
                <c:pt idx="22">
                  <c:v>14.665660000000001</c:v>
                </c:pt>
                <c:pt idx="23">
                  <c:v>15.00685</c:v>
                </c:pt>
                <c:pt idx="24">
                  <c:v>15.3903</c:v>
                </c:pt>
                <c:pt idx="25">
                  <c:v>15.779389999999999</c:v>
                </c:pt>
                <c:pt idx="26">
                  <c:v>16.272970000000001</c:v>
                </c:pt>
                <c:pt idx="27">
                  <c:v>16.641919999999999</c:v>
                </c:pt>
                <c:pt idx="28">
                  <c:v>17.148070000000001</c:v>
                </c:pt>
                <c:pt idx="29">
                  <c:v>17.613430000000001</c:v>
                </c:pt>
                <c:pt idx="30">
                  <c:v>18.082429999999999</c:v>
                </c:pt>
                <c:pt idx="31">
                  <c:v>18.603590000000001</c:v>
                </c:pt>
                <c:pt idx="32">
                  <c:v>19.164929999999998</c:v>
                </c:pt>
                <c:pt idx="33">
                  <c:v>19.892109999999999</c:v>
                </c:pt>
                <c:pt idx="34">
                  <c:v>20.68168</c:v>
                </c:pt>
                <c:pt idx="35">
                  <c:v>21.310919999999999</c:v>
                </c:pt>
                <c:pt idx="36">
                  <c:v>22.120550000000001</c:v>
                </c:pt>
                <c:pt idx="37">
                  <c:v>23.016470000000002</c:v>
                </c:pt>
                <c:pt idx="38">
                  <c:v>23.992599999999999</c:v>
                </c:pt>
                <c:pt idx="39">
                  <c:v>25.242049999999999</c:v>
                </c:pt>
                <c:pt idx="41">
                  <c:v>27.592469999999999</c:v>
                </c:pt>
                <c:pt idx="42">
                  <c:v>28.993469999999999</c:v>
                </c:pt>
                <c:pt idx="43">
                  <c:v>30.486460000000001</c:v>
                </c:pt>
                <c:pt idx="44">
                  <c:v>32.173920000000003</c:v>
                </c:pt>
                <c:pt idx="45">
                  <c:v>33.999609999999997</c:v>
                </c:pt>
                <c:pt idx="46">
                  <c:v>36.315370000000001</c:v>
                </c:pt>
                <c:pt idx="47">
                  <c:v>38.181710000000002</c:v>
                </c:pt>
                <c:pt idx="48">
                  <c:v>40.819769999999998</c:v>
                </c:pt>
                <c:pt idx="50">
                  <c:v>46.809620000000002</c:v>
                </c:pt>
                <c:pt idx="51">
                  <c:v>50.354149999999997</c:v>
                </c:pt>
                <c:pt idx="52">
                  <c:v>54.37189</c:v>
                </c:pt>
                <c:pt idx="53">
                  <c:v>59.894939999999998</c:v>
                </c:pt>
                <c:pt idx="54">
                  <c:v>64.646929999999998</c:v>
                </c:pt>
                <c:pt idx="55">
                  <c:v>70.016139999999993</c:v>
                </c:pt>
                <c:pt idx="56">
                  <c:v>77.903019999999998</c:v>
                </c:pt>
                <c:pt idx="58">
                  <c:v>103.08866999999999</c:v>
                </c:pt>
                <c:pt idx="59">
                  <c:v>123.71005</c:v>
                </c:pt>
                <c:pt idx="60">
                  <c:v>151.31709000000001</c:v>
                </c:pt>
                <c:pt idx="61">
                  <c:v>188.20174</c:v>
                </c:pt>
                <c:pt idx="62">
                  <c:v>237.3877</c:v>
                </c:pt>
                <c:pt idx="63">
                  <c:v>307.46823000000001</c:v>
                </c:pt>
                <c:pt idx="64">
                  <c:v>381.46089000000001</c:v>
                </c:pt>
                <c:pt idx="65">
                  <c:v>459.47086000000002</c:v>
                </c:pt>
                <c:pt idx="66">
                  <c:v>568.92151000000001</c:v>
                </c:pt>
                <c:pt idx="67">
                  <c:v>699.94574999999998</c:v>
                </c:pt>
                <c:pt idx="68">
                  <c:v>856.95984999999996</c:v>
                </c:pt>
                <c:pt idx="69">
                  <c:v>1043.9649400000001</c:v>
                </c:pt>
                <c:pt idx="70">
                  <c:v>1294.44813</c:v>
                </c:pt>
                <c:pt idx="71">
                  <c:v>1508.7893300000001</c:v>
                </c:pt>
                <c:pt idx="72">
                  <c:v>1791.08719</c:v>
                </c:pt>
                <c:pt idx="73">
                  <c:v>2110.2491799999998</c:v>
                </c:pt>
                <c:pt idx="74">
                  <c:v>2463.9347299999999</c:v>
                </c:pt>
                <c:pt idx="75">
                  <c:v>2848.7390399999999</c:v>
                </c:pt>
                <c:pt idx="76">
                  <c:v>3253.9157700000001</c:v>
                </c:pt>
                <c:pt idx="77">
                  <c:v>3650.71126</c:v>
                </c:pt>
                <c:pt idx="78">
                  <c:v>4069.0987399999999</c:v>
                </c:pt>
                <c:pt idx="79">
                  <c:v>4509.7852000000003</c:v>
                </c:pt>
                <c:pt idx="80">
                  <c:v>4990.9474300000002</c:v>
                </c:pt>
                <c:pt idx="81">
                  <c:v>5483.8561300000001</c:v>
                </c:pt>
                <c:pt idx="82">
                  <c:v>5876.6464400000004</c:v>
                </c:pt>
                <c:pt idx="83">
                  <c:v>6187.1779699999997</c:v>
                </c:pt>
                <c:pt idx="84">
                  <c:v>6535.9848300000003</c:v>
                </c:pt>
                <c:pt idx="85">
                  <c:v>6912.0629300000001</c:v>
                </c:pt>
                <c:pt idx="86">
                  <c:v>7161.9614899999997</c:v>
                </c:pt>
                <c:pt idx="87">
                  <c:v>7434.6087399999997</c:v>
                </c:pt>
                <c:pt idx="88">
                  <c:v>7680.4279399999996</c:v>
                </c:pt>
                <c:pt idx="89">
                  <c:v>7946.3323300000002</c:v>
                </c:pt>
                <c:pt idx="90">
                  <c:v>8112.8908099999999</c:v>
                </c:pt>
                <c:pt idx="91">
                  <c:v>8293.3409699999993</c:v>
                </c:pt>
                <c:pt idx="92">
                  <c:v>8458.5655299999999</c:v>
                </c:pt>
                <c:pt idx="93">
                  <c:v>8603.6136499999993</c:v>
                </c:pt>
                <c:pt idx="94">
                  <c:v>8726.5716699999994</c:v>
                </c:pt>
                <c:pt idx="95">
                  <c:v>8843.1319500000009</c:v>
                </c:pt>
                <c:pt idx="96">
                  <c:v>8936.1241800000007</c:v>
                </c:pt>
                <c:pt idx="97">
                  <c:v>9031.1014799999994</c:v>
                </c:pt>
                <c:pt idx="98">
                  <c:v>9106.1996600000002</c:v>
                </c:pt>
                <c:pt idx="99">
                  <c:v>9166.4986800000006</c:v>
                </c:pt>
                <c:pt idx="100">
                  <c:v>9231.6070199999995</c:v>
                </c:pt>
                <c:pt idx="101">
                  <c:v>9288.74784</c:v>
                </c:pt>
                <c:pt idx="102">
                  <c:v>9320.5341800000006</c:v>
                </c:pt>
                <c:pt idx="103">
                  <c:v>9361.4295600000005</c:v>
                </c:pt>
                <c:pt idx="104">
                  <c:v>9392.5548400000007</c:v>
                </c:pt>
                <c:pt idx="105">
                  <c:v>9428.2175700000007</c:v>
                </c:pt>
                <c:pt idx="106">
                  <c:v>9441.1297400000003</c:v>
                </c:pt>
                <c:pt idx="108">
                  <c:v>9474.94211</c:v>
                </c:pt>
                <c:pt idx="109">
                  <c:v>9482.8426099999997</c:v>
                </c:pt>
                <c:pt idx="110">
                  <c:v>9501.2617900000005</c:v>
                </c:pt>
                <c:pt idx="111">
                  <c:v>9502.2754299999997</c:v>
                </c:pt>
                <c:pt idx="112">
                  <c:v>9519.5549699999992</c:v>
                </c:pt>
                <c:pt idx="113">
                  <c:v>9521.4990600000001</c:v>
                </c:pt>
                <c:pt idx="114">
                  <c:v>9517.3756300000005</c:v>
                </c:pt>
                <c:pt idx="115">
                  <c:v>9521.2495299999991</c:v>
                </c:pt>
                <c:pt idx="116">
                  <c:v>9525.5989000000009</c:v>
                </c:pt>
                <c:pt idx="117">
                  <c:v>9524.5809300000001</c:v>
                </c:pt>
                <c:pt idx="118">
                  <c:v>9506.5273400000005</c:v>
                </c:pt>
                <c:pt idx="119">
                  <c:v>9513.1491600000008</c:v>
                </c:pt>
                <c:pt idx="120">
                  <c:v>9513.4564200000004</c:v>
                </c:pt>
                <c:pt idx="121">
                  <c:v>9494.1607800000002</c:v>
                </c:pt>
                <c:pt idx="122">
                  <c:v>9502.0153499999997</c:v>
                </c:pt>
                <c:pt idx="123">
                  <c:v>9494.41093</c:v>
                </c:pt>
                <c:pt idx="124">
                  <c:v>9488.8263299999999</c:v>
                </c:pt>
                <c:pt idx="125">
                  <c:v>9479.2964499999998</c:v>
                </c:pt>
                <c:pt idx="126">
                  <c:v>9487.8381499999996</c:v>
                </c:pt>
                <c:pt idx="127">
                  <c:v>9468.8112799999999</c:v>
                </c:pt>
                <c:pt idx="128">
                  <c:v>9464.7412299999996</c:v>
                </c:pt>
                <c:pt idx="129">
                  <c:v>9462.2831900000001</c:v>
                </c:pt>
                <c:pt idx="130">
                  <c:v>9458.9865599999994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D4-4C40-BEE5-0FD90B206CAB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Electrical Resistivity (40% saturated, density 1.45 g/cm3)</c:v>
                </c:pt>
              </c:strCache>
            </c:strRef>
          </c:tx>
          <c:spPr>
            <a:ln w="1905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Sheet2!$A$4:$A$272</c:f>
              <c:numCache>
                <c:formatCode>General</c:formatCode>
                <c:ptCount val="269"/>
                <c:pt idx="0">
                  <c:v>0</c:v>
                </c:pt>
                <c:pt idx="1">
                  <c:v>1.0561199999999999</c:v>
                </c:pt>
                <c:pt idx="2">
                  <c:v>2.1122299999999998</c:v>
                </c:pt>
                <c:pt idx="3">
                  <c:v>3.1683500000000002</c:v>
                </c:pt>
                <c:pt idx="4">
                  <c:v>4.2244700000000002</c:v>
                </c:pt>
                <c:pt idx="5">
                  <c:v>5.2805799999999996</c:v>
                </c:pt>
                <c:pt idx="6">
                  <c:v>6.3367000000000004</c:v>
                </c:pt>
                <c:pt idx="7">
                  <c:v>7.3928200000000004</c:v>
                </c:pt>
                <c:pt idx="8">
                  <c:v>8.4489300000000007</c:v>
                </c:pt>
                <c:pt idx="9">
                  <c:v>9.5050500000000007</c:v>
                </c:pt>
                <c:pt idx="10">
                  <c:v>10.561170000000001</c:v>
                </c:pt>
                <c:pt idx="11">
                  <c:v>11.617279999999999</c:v>
                </c:pt>
                <c:pt idx="12">
                  <c:v>12.673400000000001</c:v>
                </c:pt>
                <c:pt idx="13">
                  <c:v>13.729520000000001</c:v>
                </c:pt>
                <c:pt idx="14">
                  <c:v>14.785629999999999</c:v>
                </c:pt>
                <c:pt idx="15">
                  <c:v>15.841749999999999</c:v>
                </c:pt>
                <c:pt idx="16">
                  <c:v>16.897870000000001</c:v>
                </c:pt>
                <c:pt idx="17">
                  <c:v>17.953980000000001</c:v>
                </c:pt>
                <c:pt idx="18">
                  <c:v>19.010100000000001</c:v>
                </c:pt>
                <c:pt idx="19">
                  <c:v>20.066220000000001</c:v>
                </c:pt>
                <c:pt idx="20">
                  <c:v>21.122330000000002</c:v>
                </c:pt>
                <c:pt idx="21">
                  <c:v>22.178450000000002</c:v>
                </c:pt>
                <c:pt idx="22">
                  <c:v>23.234570000000001</c:v>
                </c:pt>
                <c:pt idx="23">
                  <c:v>24.290679999999998</c:v>
                </c:pt>
                <c:pt idx="24">
                  <c:v>25.346800000000002</c:v>
                </c:pt>
                <c:pt idx="25">
                  <c:v>26.402920000000002</c:v>
                </c:pt>
                <c:pt idx="26">
                  <c:v>27.459029999999998</c:v>
                </c:pt>
                <c:pt idx="27">
                  <c:v>28.515149999999998</c:v>
                </c:pt>
                <c:pt idx="28">
                  <c:v>29.571269999999998</c:v>
                </c:pt>
                <c:pt idx="29">
                  <c:v>30.627379999999999</c:v>
                </c:pt>
                <c:pt idx="30">
                  <c:v>31.683499999999999</c:v>
                </c:pt>
                <c:pt idx="31">
                  <c:v>32.739620000000002</c:v>
                </c:pt>
                <c:pt idx="32">
                  <c:v>33.795729999999999</c:v>
                </c:pt>
                <c:pt idx="33">
                  <c:v>34.851849999999999</c:v>
                </c:pt>
                <c:pt idx="34">
                  <c:v>35.907969999999999</c:v>
                </c:pt>
                <c:pt idx="35">
                  <c:v>36.964080000000003</c:v>
                </c:pt>
                <c:pt idx="36">
                  <c:v>38.020200000000003</c:v>
                </c:pt>
                <c:pt idx="37">
                  <c:v>39.076320000000003</c:v>
                </c:pt>
                <c:pt idx="38">
                  <c:v>40.132429999999999</c:v>
                </c:pt>
                <c:pt idx="39">
                  <c:v>41.188549999999999</c:v>
                </c:pt>
                <c:pt idx="40">
                  <c:v>42.244669999999999</c:v>
                </c:pt>
                <c:pt idx="41">
                  <c:v>43.300780000000003</c:v>
                </c:pt>
                <c:pt idx="42">
                  <c:v>44.356900000000003</c:v>
                </c:pt>
                <c:pt idx="43">
                  <c:v>45.413020000000003</c:v>
                </c:pt>
                <c:pt idx="44">
                  <c:v>46.46913</c:v>
                </c:pt>
                <c:pt idx="45">
                  <c:v>47.52525</c:v>
                </c:pt>
                <c:pt idx="46">
                  <c:v>48.58137</c:v>
                </c:pt>
                <c:pt idx="47">
                  <c:v>49.637479999999996</c:v>
                </c:pt>
                <c:pt idx="48">
                  <c:v>50.693600000000004</c:v>
                </c:pt>
                <c:pt idx="49">
                  <c:v>51.749720000000003</c:v>
                </c:pt>
                <c:pt idx="50">
                  <c:v>52.80583</c:v>
                </c:pt>
                <c:pt idx="51">
                  <c:v>53.86195</c:v>
                </c:pt>
                <c:pt idx="52">
                  <c:v>54.91807</c:v>
                </c:pt>
                <c:pt idx="53">
                  <c:v>55.974179999999997</c:v>
                </c:pt>
                <c:pt idx="54">
                  <c:v>57.030299999999997</c:v>
                </c:pt>
                <c:pt idx="55">
                  <c:v>58.086419999999997</c:v>
                </c:pt>
                <c:pt idx="56">
                  <c:v>59.142530000000001</c:v>
                </c:pt>
                <c:pt idx="57">
                  <c:v>60.198650000000001</c:v>
                </c:pt>
                <c:pt idx="58">
                  <c:v>61.254770000000001</c:v>
                </c:pt>
                <c:pt idx="59">
                  <c:v>62.310879999999997</c:v>
                </c:pt>
                <c:pt idx="60">
                  <c:v>63.366999999999997</c:v>
                </c:pt>
                <c:pt idx="61">
                  <c:v>64.423119999999997</c:v>
                </c:pt>
                <c:pt idx="62">
                  <c:v>65.479230000000001</c:v>
                </c:pt>
                <c:pt idx="63">
                  <c:v>66.535349999999994</c:v>
                </c:pt>
                <c:pt idx="64">
                  <c:v>67.591470000000001</c:v>
                </c:pt>
                <c:pt idx="65">
                  <c:v>68.647580000000005</c:v>
                </c:pt>
                <c:pt idx="66">
                  <c:v>69.703699999999998</c:v>
                </c:pt>
                <c:pt idx="67">
                  <c:v>70.759820000000005</c:v>
                </c:pt>
                <c:pt idx="68">
                  <c:v>71.815929999999994</c:v>
                </c:pt>
                <c:pt idx="69">
                  <c:v>72.872050000000002</c:v>
                </c:pt>
                <c:pt idx="70">
                  <c:v>73.928169999999994</c:v>
                </c:pt>
                <c:pt idx="71">
                  <c:v>74.984279999999998</c:v>
                </c:pt>
                <c:pt idx="72">
                  <c:v>76.040400000000005</c:v>
                </c:pt>
                <c:pt idx="73">
                  <c:v>77.096519999999998</c:v>
                </c:pt>
                <c:pt idx="74">
                  <c:v>78.152630000000002</c:v>
                </c:pt>
                <c:pt idx="75">
                  <c:v>79.208749999999995</c:v>
                </c:pt>
                <c:pt idx="76">
                  <c:v>80.264870000000002</c:v>
                </c:pt>
                <c:pt idx="77">
                  <c:v>81.320980000000006</c:v>
                </c:pt>
                <c:pt idx="78">
                  <c:v>82.377099999999999</c:v>
                </c:pt>
                <c:pt idx="79">
                  <c:v>83.433220000000006</c:v>
                </c:pt>
                <c:pt idx="80">
                  <c:v>84.489329999999995</c:v>
                </c:pt>
                <c:pt idx="81">
                  <c:v>85.545450000000002</c:v>
                </c:pt>
                <c:pt idx="82">
                  <c:v>86.601569999999995</c:v>
                </c:pt>
                <c:pt idx="83">
                  <c:v>87.657679999999999</c:v>
                </c:pt>
                <c:pt idx="84">
                  <c:v>88.713800000000006</c:v>
                </c:pt>
                <c:pt idx="85">
                  <c:v>89.769919999999999</c:v>
                </c:pt>
                <c:pt idx="86">
                  <c:v>90.826030000000003</c:v>
                </c:pt>
                <c:pt idx="87">
                  <c:v>91.882149999999996</c:v>
                </c:pt>
                <c:pt idx="88">
                  <c:v>92.938270000000003</c:v>
                </c:pt>
                <c:pt idx="89">
                  <c:v>93.994380000000007</c:v>
                </c:pt>
                <c:pt idx="90">
                  <c:v>95.0505</c:v>
                </c:pt>
                <c:pt idx="91">
                  <c:v>96.106620000000007</c:v>
                </c:pt>
                <c:pt idx="92">
                  <c:v>97.162729999999996</c:v>
                </c:pt>
                <c:pt idx="93">
                  <c:v>98.218850000000003</c:v>
                </c:pt>
                <c:pt idx="94">
                  <c:v>99.274969999999996</c:v>
                </c:pt>
                <c:pt idx="95">
                  <c:v>100.33108</c:v>
                </c:pt>
                <c:pt idx="96">
                  <c:v>101.38720000000001</c:v>
                </c:pt>
                <c:pt idx="97">
                  <c:v>102.44332</c:v>
                </c:pt>
                <c:pt idx="98">
                  <c:v>103.49943</c:v>
                </c:pt>
                <c:pt idx="99">
                  <c:v>104.55555</c:v>
                </c:pt>
                <c:pt idx="100">
                  <c:v>105.61167</c:v>
                </c:pt>
                <c:pt idx="101">
                  <c:v>106.66777999999999</c:v>
                </c:pt>
                <c:pt idx="102">
                  <c:v>107.7239</c:v>
                </c:pt>
                <c:pt idx="103">
                  <c:v>108.78001999999999</c:v>
                </c:pt>
                <c:pt idx="104">
                  <c:v>109.83613</c:v>
                </c:pt>
                <c:pt idx="105">
                  <c:v>110.89225</c:v>
                </c:pt>
                <c:pt idx="106">
                  <c:v>111.94837</c:v>
                </c:pt>
                <c:pt idx="107">
                  <c:v>113.00448</c:v>
                </c:pt>
                <c:pt idx="108">
                  <c:v>114.06059999999999</c:v>
                </c:pt>
                <c:pt idx="109">
                  <c:v>115.11672</c:v>
                </c:pt>
                <c:pt idx="110">
                  <c:v>116.17283</c:v>
                </c:pt>
                <c:pt idx="111">
                  <c:v>117.22895</c:v>
                </c:pt>
                <c:pt idx="112">
                  <c:v>118.28507</c:v>
                </c:pt>
                <c:pt idx="113">
                  <c:v>119.34117999999999</c:v>
                </c:pt>
                <c:pt idx="114">
                  <c:v>120.3973</c:v>
                </c:pt>
                <c:pt idx="115">
                  <c:v>121.45341999999999</c:v>
                </c:pt>
                <c:pt idx="116">
                  <c:v>122.50953</c:v>
                </c:pt>
                <c:pt idx="117">
                  <c:v>123.56565000000001</c:v>
                </c:pt>
                <c:pt idx="118">
                  <c:v>124.62177</c:v>
                </c:pt>
                <c:pt idx="119">
                  <c:v>125.67788</c:v>
                </c:pt>
                <c:pt idx="120">
                  <c:v>126.73399999999999</c:v>
                </c:pt>
                <c:pt idx="121">
                  <c:v>127.79012</c:v>
                </c:pt>
                <c:pt idx="122">
                  <c:v>128.84622999999999</c:v>
                </c:pt>
                <c:pt idx="123">
                  <c:v>129.90235000000001</c:v>
                </c:pt>
                <c:pt idx="124">
                  <c:v>130.95847000000001</c:v>
                </c:pt>
                <c:pt idx="125">
                  <c:v>132.01458</c:v>
                </c:pt>
                <c:pt idx="126">
                  <c:v>133.07069999999999</c:v>
                </c:pt>
                <c:pt idx="127">
                  <c:v>134.12682000000001</c:v>
                </c:pt>
                <c:pt idx="128">
                  <c:v>135.18293</c:v>
                </c:pt>
                <c:pt idx="129">
                  <c:v>136.23904999999999</c:v>
                </c:pt>
                <c:pt idx="130">
                  <c:v>137.29517000000001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3</c:v>
                </c:pt>
                <c:pt idx="135">
                  <c:v>4</c:v>
                </c:pt>
                <c:pt idx="136">
                  <c:v>5</c:v>
                </c:pt>
                <c:pt idx="137">
                  <c:v>6</c:v>
                </c:pt>
                <c:pt idx="138">
                  <c:v>7</c:v>
                </c:pt>
                <c:pt idx="139">
                  <c:v>8</c:v>
                </c:pt>
                <c:pt idx="140">
                  <c:v>9</c:v>
                </c:pt>
                <c:pt idx="141">
                  <c:v>10</c:v>
                </c:pt>
                <c:pt idx="142">
                  <c:v>11</c:v>
                </c:pt>
                <c:pt idx="143">
                  <c:v>12</c:v>
                </c:pt>
                <c:pt idx="144">
                  <c:v>13</c:v>
                </c:pt>
                <c:pt idx="145">
                  <c:v>14</c:v>
                </c:pt>
                <c:pt idx="146">
                  <c:v>15</c:v>
                </c:pt>
                <c:pt idx="147">
                  <c:v>16</c:v>
                </c:pt>
                <c:pt idx="148">
                  <c:v>17</c:v>
                </c:pt>
                <c:pt idx="149">
                  <c:v>18</c:v>
                </c:pt>
                <c:pt idx="150">
                  <c:v>19</c:v>
                </c:pt>
                <c:pt idx="151">
                  <c:v>20</c:v>
                </c:pt>
                <c:pt idx="152">
                  <c:v>21</c:v>
                </c:pt>
                <c:pt idx="153">
                  <c:v>22</c:v>
                </c:pt>
                <c:pt idx="154">
                  <c:v>23</c:v>
                </c:pt>
                <c:pt idx="155">
                  <c:v>24</c:v>
                </c:pt>
                <c:pt idx="156">
                  <c:v>25</c:v>
                </c:pt>
                <c:pt idx="157">
                  <c:v>26</c:v>
                </c:pt>
                <c:pt idx="158">
                  <c:v>27</c:v>
                </c:pt>
                <c:pt idx="159">
                  <c:v>28</c:v>
                </c:pt>
                <c:pt idx="160">
                  <c:v>29</c:v>
                </c:pt>
                <c:pt idx="161">
                  <c:v>30</c:v>
                </c:pt>
                <c:pt idx="162">
                  <c:v>31</c:v>
                </c:pt>
                <c:pt idx="163">
                  <c:v>32</c:v>
                </c:pt>
                <c:pt idx="164">
                  <c:v>33</c:v>
                </c:pt>
                <c:pt idx="165">
                  <c:v>34</c:v>
                </c:pt>
                <c:pt idx="166">
                  <c:v>35</c:v>
                </c:pt>
                <c:pt idx="167">
                  <c:v>36</c:v>
                </c:pt>
                <c:pt idx="168">
                  <c:v>37</c:v>
                </c:pt>
                <c:pt idx="169">
                  <c:v>38</c:v>
                </c:pt>
                <c:pt idx="170">
                  <c:v>39</c:v>
                </c:pt>
                <c:pt idx="171">
                  <c:v>40</c:v>
                </c:pt>
                <c:pt idx="172">
                  <c:v>41</c:v>
                </c:pt>
                <c:pt idx="173">
                  <c:v>42</c:v>
                </c:pt>
                <c:pt idx="174">
                  <c:v>43</c:v>
                </c:pt>
                <c:pt idx="175">
                  <c:v>44</c:v>
                </c:pt>
                <c:pt idx="176">
                  <c:v>45</c:v>
                </c:pt>
                <c:pt idx="177">
                  <c:v>46</c:v>
                </c:pt>
                <c:pt idx="178">
                  <c:v>47</c:v>
                </c:pt>
                <c:pt idx="179">
                  <c:v>48</c:v>
                </c:pt>
                <c:pt idx="180">
                  <c:v>49</c:v>
                </c:pt>
                <c:pt idx="181">
                  <c:v>50</c:v>
                </c:pt>
                <c:pt idx="182">
                  <c:v>51</c:v>
                </c:pt>
                <c:pt idx="183">
                  <c:v>52</c:v>
                </c:pt>
                <c:pt idx="184">
                  <c:v>53</c:v>
                </c:pt>
                <c:pt idx="185">
                  <c:v>54</c:v>
                </c:pt>
                <c:pt idx="186">
                  <c:v>55</c:v>
                </c:pt>
                <c:pt idx="187">
                  <c:v>56</c:v>
                </c:pt>
                <c:pt idx="188">
                  <c:v>57</c:v>
                </c:pt>
                <c:pt idx="189">
                  <c:v>58</c:v>
                </c:pt>
                <c:pt idx="190">
                  <c:v>59</c:v>
                </c:pt>
                <c:pt idx="191">
                  <c:v>60</c:v>
                </c:pt>
                <c:pt idx="192">
                  <c:v>61</c:v>
                </c:pt>
                <c:pt idx="193">
                  <c:v>62</c:v>
                </c:pt>
                <c:pt idx="194">
                  <c:v>63</c:v>
                </c:pt>
                <c:pt idx="195">
                  <c:v>64</c:v>
                </c:pt>
                <c:pt idx="196">
                  <c:v>65</c:v>
                </c:pt>
                <c:pt idx="197">
                  <c:v>66</c:v>
                </c:pt>
                <c:pt idx="198">
                  <c:v>67</c:v>
                </c:pt>
                <c:pt idx="199">
                  <c:v>68</c:v>
                </c:pt>
                <c:pt idx="200">
                  <c:v>69</c:v>
                </c:pt>
                <c:pt idx="201">
                  <c:v>70</c:v>
                </c:pt>
                <c:pt idx="202">
                  <c:v>71</c:v>
                </c:pt>
                <c:pt idx="203">
                  <c:v>72</c:v>
                </c:pt>
                <c:pt idx="204">
                  <c:v>73</c:v>
                </c:pt>
                <c:pt idx="205">
                  <c:v>74</c:v>
                </c:pt>
                <c:pt idx="206">
                  <c:v>75</c:v>
                </c:pt>
                <c:pt idx="207">
                  <c:v>76</c:v>
                </c:pt>
                <c:pt idx="208">
                  <c:v>77</c:v>
                </c:pt>
                <c:pt idx="209">
                  <c:v>78</c:v>
                </c:pt>
                <c:pt idx="210">
                  <c:v>79</c:v>
                </c:pt>
                <c:pt idx="211">
                  <c:v>80</c:v>
                </c:pt>
                <c:pt idx="212">
                  <c:v>81</c:v>
                </c:pt>
                <c:pt idx="213">
                  <c:v>82</c:v>
                </c:pt>
                <c:pt idx="214">
                  <c:v>83</c:v>
                </c:pt>
                <c:pt idx="215">
                  <c:v>84</c:v>
                </c:pt>
                <c:pt idx="216">
                  <c:v>85</c:v>
                </c:pt>
                <c:pt idx="217">
                  <c:v>86</c:v>
                </c:pt>
                <c:pt idx="218">
                  <c:v>87</c:v>
                </c:pt>
                <c:pt idx="219">
                  <c:v>88</c:v>
                </c:pt>
                <c:pt idx="220">
                  <c:v>89</c:v>
                </c:pt>
                <c:pt idx="221">
                  <c:v>90</c:v>
                </c:pt>
                <c:pt idx="222">
                  <c:v>91</c:v>
                </c:pt>
                <c:pt idx="223">
                  <c:v>92</c:v>
                </c:pt>
                <c:pt idx="224">
                  <c:v>93</c:v>
                </c:pt>
                <c:pt idx="225">
                  <c:v>94</c:v>
                </c:pt>
                <c:pt idx="226">
                  <c:v>95</c:v>
                </c:pt>
                <c:pt idx="227">
                  <c:v>96</c:v>
                </c:pt>
                <c:pt idx="228">
                  <c:v>97</c:v>
                </c:pt>
                <c:pt idx="229">
                  <c:v>98</c:v>
                </c:pt>
                <c:pt idx="230">
                  <c:v>99</c:v>
                </c:pt>
                <c:pt idx="231">
                  <c:v>100</c:v>
                </c:pt>
                <c:pt idx="232">
                  <c:v>101</c:v>
                </c:pt>
                <c:pt idx="233">
                  <c:v>102</c:v>
                </c:pt>
                <c:pt idx="234">
                  <c:v>103</c:v>
                </c:pt>
                <c:pt idx="235">
                  <c:v>104</c:v>
                </c:pt>
                <c:pt idx="236">
                  <c:v>105</c:v>
                </c:pt>
                <c:pt idx="237">
                  <c:v>106</c:v>
                </c:pt>
                <c:pt idx="238">
                  <c:v>107</c:v>
                </c:pt>
                <c:pt idx="239">
                  <c:v>108</c:v>
                </c:pt>
                <c:pt idx="240">
                  <c:v>109</c:v>
                </c:pt>
                <c:pt idx="241">
                  <c:v>110</c:v>
                </c:pt>
                <c:pt idx="242">
                  <c:v>111</c:v>
                </c:pt>
                <c:pt idx="243">
                  <c:v>112</c:v>
                </c:pt>
                <c:pt idx="244">
                  <c:v>113</c:v>
                </c:pt>
                <c:pt idx="245">
                  <c:v>114</c:v>
                </c:pt>
                <c:pt idx="246">
                  <c:v>115</c:v>
                </c:pt>
                <c:pt idx="247">
                  <c:v>116</c:v>
                </c:pt>
                <c:pt idx="248">
                  <c:v>117</c:v>
                </c:pt>
                <c:pt idx="249">
                  <c:v>118</c:v>
                </c:pt>
                <c:pt idx="250">
                  <c:v>119</c:v>
                </c:pt>
                <c:pt idx="251">
                  <c:v>120</c:v>
                </c:pt>
                <c:pt idx="252">
                  <c:v>121</c:v>
                </c:pt>
                <c:pt idx="253">
                  <c:v>122</c:v>
                </c:pt>
                <c:pt idx="254">
                  <c:v>123</c:v>
                </c:pt>
                <c:pt idx="255">
                  <c:v>124</c:v>
                </c:pt>
                <c:pt idx="256">
                  <c:v>125</c:v>
                </c:pt>
                <c:pt idx="257">
                  <c:v>126</c:v>
                </c:pt>
                <c:pt idx="258">
                  <c:v>127</c:v>
                </c:pt>
                <c:pt idx="259">
                  <c:v>128</c:v>
                </c:pt>
                <c:pt idx="260">
                  <c:v>129</c:v>
                </c:pt>
                <c:pt idx="261">
                  <c:v>130</c:v>
                </c:pt>
                <c:pt idx="262">
                  <c:v>131</c:v>
                </c:pt>
                <c:pt idx="263">
                  <c:v>132</c:v>
                </c:pt>
                <c:pt idx="264">
                  <c:v>133</c:v>
                </c:pt>
                <c:pt idx="265">
                  <c:v>134</c:v>
                </c:pt>
                <c:pt idx="266">
                  <c:v>135</c:v>
                </c:pt>
                <c:pt idx="267">
                  <c:v>136</c:v>
                </c:pt>
                <c:pt idx="268">
                  <c:v>137</c:v>
                </c:pt>
              </c:numCache>
            </c:numRef>
          </c:xVal>
          <c:yVal>
            <c:numRef>
              <c:f>Sheet2!$C$4:$C$272</c:f>
              <c:numCache>
                <c:formatCode>General</c:formatCode>
                <c:ptCount val="269"/>
                <c:pt idx="0">
                  <c:v>29.176513392951495</c:v>
                </c:pt>
                <c:pt idx="1">
                  <c:v>29.255505008701487</c:v>
                </c:pt>
                <c:pt idx="2">
                  <c:v>29.533306158621713</c:v>
                </c:pt>
                <c:pt idx="3">
                  <c:v>29.857073361004467</c:v>
                </c:pt>
                <c:pt idx="4">
                  <c:v>30.372075359781096</c:v>
                </c:pt>
                <c:pt idx="5">
                  <c:v>30.946499076522798</c:v>
                </c:pt>
                <c:pt idx="6">
                  <c:v>31.577736974813416</c:v>
                </c:pt>
                <c:pt idx="7">
                  <c:v>32.255329742670206</c:v>
                </c:pt>
                <c:pt idx="8">
                  <c:v>32.988903155217372</c:v>
                </c:pt>
                <c:pt idx="9">
                  <c:v>33.89673199939142</c:v>
                </c:pt>
                <c:pt idx="10">
                  <c:v>34.5672822286894</c:v>
                </c:pt>
                <c:pt idx="11">
                  <c:v>35.381886137911771</c:v>
                </c:pt>
                <c:pt idx="12">
                  <c:v>36.23119241057627</c:v>
                </c:pt>
                <c:pt idx="13">
                  <c:v>37.087784239798779</c:v>
                </c:pt>
                <c:pt idx="14">
                  <c:v>38.115054328717498</c:v>
                </c:pt>
                <c:pt idx="15">
                  <c:v>38.876715269510093</c:v>
                </c:pt>
                <c:pt idx="16">
                  <c:v>39.840196684400425</c:v>
                </c:pt>
                <c:pt idx="17">
                  <c:v>40.780173815272057</c:v>
                </c:pt>
                <c:pt idx="18">
                  <c:v>41.77420691920733</c:v>
                </c:pt>
                <c:pt idx="19">
                  <c:v>43.019185725217163</c:v>
                </c:pt>
                <c:pt idx="20">
                  <c:v>44.347469643368676</c:v>
                </c:pt>
                <c:pt idx="21">
                  <c:v>45.759982119968143</c:v>
                </c:pt>
                <c:pt idx="22">
                  <c:v>47.346259138723177</c:v>
                </c:pt>
                <c:pt idx="23">
                  <c:v>48.982825419775438</c:v>
                </c:pt>
                <c:pt idx="24">
                  <c:v>51.110959885152752</c:v>
                </c:pt>
                <c:pt idx="25">
                  <c:v>53.805058756453043</c:v>
                </c:pt>
                <c:pt idx="26">
                  <c:v>56.900096270114801</c:v>
                </c:pt>
                <c:pt idx="28">
                  <c:v>64.651393597741091</c:v>
                </c:pt>
                <c:pt idx="29">
                  <c:v>69.018758691211985</c:v>
                </c:pt>
                <c:pt idx="30">
                  <c:v>74.308560172257231</c:v>
                </c:pt>
                <c:pt idx="31">
                  <c:v>80.139645590960953</c:v>
                </c:pt>
                <c:pt idx="32">
                  <c:v>87.007053364743783</c:v>
                </c:pt>
                <c:pt idx="33">
                  <c:v>95.147022003400153</c:v>
                </c:pt>
                <c:pt idx="34">
                  <c:v>104.62254553035831</c:v>
                </c:pt>
                <c:pt idx="35">
                  <c:v>115.88769996821001</c:v>
                </c:pt>
                <c:pt idx="37">
                  <c:v>146.32406218144598</c:v>
                </c:pt>
                <c:pt idx="38">
                  <c:v>167.95808779975616</c:v>
                </c:pt>
                <c:pt idx="39">
                  <c:v>196.51836453438293</c:v>
                </c:pt>
                <c:pt idx="40">
                  <c:v>225.50189343123367</c:v>
                </c:pt>
                <c:pt idx="41">
                  <c:v>269.58705404762213</c:v>
                </c:pt>
                <c:pt idx="42">
                  <c:v>342.96878413341136</c:v>
                </c:pt>
                <c:pt idx="44">
                  <c:v>583.50506252048683</c:v>
                </c:pt>
                <c:pt idx="45">
                  <c:v>768.73238679169231</c:v>
                </c:pt>
                <c:pt idx="46">
                  <c:v>1158.0535330520502</c:v>
                </c:pt>
                <c:pt idx="47">
                  <c:v>1652.0039514572761</c:v>
                </c:pt>
                <c:pt idx="48">
                  <c:v>2211.34505012505</c:v>
                </c:pt>
                <c:pt idx="49">
                  <c:v>3040.8189728099337</c:v>
                </c:pt>
                <c:pt idx="50">
                  <c:v>3915.0727448961065</c:v>
                </c:pt>
                <c:pt idx="51">
                  <c:v>4789.6158005328716</c:v>
                </c:pt>
                <c:pt idx="52">
                  <c:v>5598.2544643083556</c:v>
                </c:pt>
                <c:pt idx="53">
                  <c:v>6309.8957314552345</c:v>
                </c:pt>
                <c:pt idx="54">
                  <c:v>6852.1748552065919</c:v>
                </c:pt>
                <c:pt idx="55">
                  <c:v>7256.5808166307215</c:v>
                </c:pt>
                <c:pt idx="57">
                  <c:v>7649.7252493821325</c:v>
                </c:pt>
                <c:pt idx="58">
                  <c:v>7553.6768894340194</c:v>
                </c:pt>
                <c:pt idx="59">
                  <c:v>7451.7439421632207</c:v>
                </c:pt>
                <c:pt idx="60">
                  <c:v>7270.5385924179873</c:v>
                </c:pt>
                <c:pt idx="61">
                  <c:v>7119.7994664137896</c:v>
                </c:pt>
                <c:pt idx="62">
                  <c:v>6943.2207871325354</c:v>
                </c:pt>
                <c:pt idx="63">
                  <c:v>6788.9741758418095</c:v>
                </c:pt>
                <c:pt idx="64">
                  <c:v>6585.5661580598608</c:v>
                </c:pt>
                <c:pt idx="65">
                  <c:v>6468.8299804958742</c:v>
                </c:pt>
                <c:pt idx="66">
                  <c:v>6313.5326166955783</c:v>
                </c:pt>
                <c:pt idx="67">
                  <c:v>6158.5295133671752</c:v>
                </c:pt>
                <c:pt idx="68">
                  <c:v>5991.1469404189293</c:v>
                </c:pt>
                <c:pt idx="69">
                  <c:v>5880.0875637133304</c:v>
                </c:pt>
                <c:pt idx="70">
                  <c:v>5755.5562831624284</c:v>
                </c:pt>
                <c:pt idx="71">
                  <c:v>5621.1563897877895</c:v>
                </c:pt>
                <c:pt idx="73">
                  <c:v>5416.1993052510579</c:v>
                </c:pt>
                <c:pt idx="74">
                  <c:v>5314.3795829398487</c:v>
                </c:pt>
                <c:pt idx="75">
                  <c:v>5239.4153279661587</c:v>
                </c:pt>
                <c:pt idx="76">
                  <c:v>5111.896961462211</c:v>
                </c:pt>
                <c:pt idx="77">
                  <c:v>5006.9433340195883</c:v>
                </c:pt>
                <c:pt idx="78">
                  <c:v>4963.1616683966304</c:v>
                </c:pt>
                <c:pt idx="79">
                  <c:v>4912.8288190543017</c:v>
                </c:pt>
                <c:pt idx="80">
                  <c:v>4842.5808191280048</c:v>
                </c:pt>
                <c:pt idx="81">
                  <c:v>4778.5381068906927</c:v>
                </c:pt>
                <c:pt idx="82">
                  <c:v>4712.3291896573364</c:v>
                </c:pt>
                <c:pt idx="83">
                  <c:v>4663.8723285877168</c:v>
                </c:pt>
                <c:pt idx="84">
                  <c:v>4594.0461227416363</c:v>
                </c:pt>
                <c:pt idx="85">
                  <c:v>4558.8686208745075</c:v>
                </c:pt>
                <c:pt idx="86">
                  <c:v>4515.1018860154509</c:v>
                </c:pt>
                <c:pt idx="87">
                  <c:v>4473.7974829698187</c:v>
                </c:pt>
                <c:pt idx="88">
                  <c:v>4424.3411938915424</c:v>
                </c:pt>
                <c:pt idx="89">
                  <c:v>4396.5118052670268</c:v>
                </c:pt>
                <c:pt idx="90">
                  <c:v>4351.221510374854</c:v>
                </c:pt>
                <c:pt idx="91">
                  <c:v>4323.9526475118073</c:v>
                </c:pt>
                <c:pt idx="92">
                  <c:v>4281.6995188432666</c:v>
                </c:pt>
                <c:pt idx="93">
                  <c:v>4266.912463544305</c:v>
                </c:pt>
                <c:pt idx="94">
                  <c:v>4231.6130271053134</c:v>
                </c:pt>
                <c:pt idx="95">
                  <c:v>4211.7031645002262</c:v>
                </c:pt>
                <c:pt idx="96">
                  <c:v>4179.0635814387724</c:v>
                </c:pt>
                <c:pt idx="97">
                  <c:v>4084.3331724625491</c:v>
                </c:pt>
                <c:pt idx="98">
                  <c:v>4074.2841462416686</c:v>
                </c:pt>
                <c:pt idx="99">
                  <c:v>4043.8428071071321</c:v>
                </c:pt>
                <c:pt idx="101">
                  <c:v>3997.4535457802899</c:v>
                </c:pt>
                <c:pt idx="102">
                  <c:v>3983.3293541870394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D4-4C40-BEE5-0FD90B206CAB}"/>
            </c:ext>
          </c:extLst>
        </c:ser>
        <c:ser>
          <c:idx val="2"/>
          <c:order val="2"/>
          <c:tx>
            <c:strRef>
              <c:f>Sheet2!$D$3</c:f>
              <c:strCache>
                <c:ptCount val="1"/>
                <c:pt idx="0">
                  <c:v>Electrical Resistivity (20% saturated, 1.45 g/cm3)</c:v>
                </c:pt>
              </c:strCache>
            </c:strRef>
          </c:tx>
          <c:spPr>
            <a:ln w="19050" cap="rnd">
              <a:solidFill>
                <a:srgbClr val="0070C0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Sheet2!$A$4:$A$272</c:f>
              <c:numCache>
                <c:formatCode>General</c:formatCode>
                <c:ptCount val="269"/>
                <c:pt idx="0">
                  <c:v>0</c:v>
                </c:pt>
                <c:pt idx="1">
                  <c:v>1.0561199999999999</c:v>
                </c:pt>
                <c:pt idx="2">
                  <c:v>2.1122299999999998</c:v>
                </c:pt>
                <c:pt idx="3">
                  <c:v>3.1683500000000002</c:v>
                </c:pt>
                <c:pt idx="4">
                  <c:v>4.2244700000000002</c:v>
                </c:pt>
                <c:pt idx="5">
                  <c:v>5.2805799999999996</c:v>
                </c:pt>
                <c:pt idx="6">
                  <c:v>6.3367000000000004</c:v>
                </c:pt>
                <c:pt idx="7">
                  <c:v>7.3928200000000004</c:v>
                </c:pt>
                <c:pt idx="8">
                  <c:v>8.4489300000000007</c:v>
                </c:pt>
                <c:pt idx="9">
                  <c:v>9.5050500000000007</c:v>
                </c:pt>
                <c:pt idx="10">
                  <c:v>10.561170000000001</c:v>
                </c:pt>
                <c:pt idx="11">
                  <c:v>11.617279999999999</c:v>
                </c:pt>
                <c:pt idx="12">
                  <c:v>12.673400000000001</c:v>
                </c:pt>
                <c:pt idx="13">
                  <c:v>13.729520000000001</c:v>
                </c:pt>
                <c:pt idx="14">
                  <c:v>14.785629999999999</c:v>
                </c:pt>
                <c:pt idx="15">
                  <c:v>15.841749999999999</c:v>
                </c:pt>
                <c:pt idx="16">
                  <c:v>16.897870000000001</c:v>
                </c:pt>
                <c:pt idx="17">
                  <c:v>17.953980000000001</c:v>
                </c:pt>
                <c:pt idx="18">
                  <c:v>19.010100000000001</c:v>
                </c:pt>
                <c:pt idx="19">
                  <c:v>20.066220000000001</c:v>
                </c:pt>
                <c:pt idx="20">
                  <c:v>21.122330000000002</c:v>
                </c:pt>
                <c:pt idx="21">
                  <c:v>22.178450000000002</c:v>
                </c:pt>
                <c:pt idx="22">
                  <c:v>23.234570000000001</c:v>
                </c:pt>
                <c:pt idx="23">
                  <c:v>24.290679999999998</c:v>
                </c:pt>
                <c:pt idx="24">
                  <c:v>25.346800000000002</c:v>
                </c:pt>
                <c:pt idx="25">
                  <c:v>26.402920000000002</c:v>
                </c:pt>
                <c:pt idx="26">
                  <c:v>27.459029999999998</c:v>
                </c:pt>
                <c:pt idx="27">
                  <c:v>28.515149999999998</c:v>
                </c:pt>
                <c:pt idx="28">
                  <c:v>29.571269999999998</c:v>
                </c:pt>
                <c:pt idx="29">
                  <c:v>30.627379999999999</c:v>
                </c:pt>
                <c:pt idx="30">
                  <c:v>31.683499999999999</c:v>
                </c:pt>
                <c:pt idx="31">
                  <c:v>32.739620000000002</c:v>
                </c:pt>
                <c:pt idx="32">
                  <c:v>33.795729999999999</c:v>
                </c:pt>
                <c:pt idx="33">
                  <c:v>34.851849999999999</c:v>
                </c:pt>
                <c:pt idx="34">
                  <c:v>35.907969999999999</c:v>
                </c:pt>
                <c:pt idx="35">
                  <c:v>36.964080000000003</c:v>
                </c:pt>
                <c:pt idx="36">
                  <c:v>38.020200000000003</c:v>
                </c:pt>
                <c:pt idx="37">
                  <c:v>39.076320000000003</c:v>
                </c:pt>
                <c:pt idx="38">
                  <c:v>40.132429999999999</c:v>
                </c:pt>
                <c:pt idx="39">
                  <c:v>41.188549999999999</c:v>
                </c:pt>
                <c:pt idx="40">
                  <c:v>42.244669999999999</c:v>
                </c:pt>
                <c:pt idx="41">
                  <c:v>43.300780000000003</c:v>
                </c:pt>
                <c:pt idx="42">
                  <c:v>44.356900000000003</c:v>
                </c:pt>
                <c:pt idx="43">
                  <c:v>45.413020000000003</c:v>
                </c:pt>
                <c:pt idx="44">
                  <c:v>46.46913</c:v>
                </c:pt>
                <c:pt idx="45">
                  <c:v>47.52525</c:v>
                </c:pt>
                <c:pt idx="46">
                  <c:v>48.58137</c:v>
                </c:pt>
                <c:pt idx="47">
                  <c:v>49.637479999999996</c:v>
                </c:pt>
                <c:pt idx="48">
                  <c:v>50.693600000000004</c:v>
                </c:pt>
                <c:pt idx="49">
                  <c:v>51.749720000000003</c:v>
                </c:pt>
                <c:pt idx="50">
                  <c:v>52.80583</c:v>
                </c:pt>
                <c:pt idx="51">
                  <c:v>53.86195</c:v>
                </c:pt>
                <c:pt idx="52">
                  <c:v>54.91807</c:v>
                </c:pt>
                <c:pt idx="53">
                  <c:v>55.974179999999997</c:v>
                </c:pt>
                <c:pt idx="54">
                  <c:v>57.030299999999997</c:v>
                </c:pt>
                <c:pt idx="55">
                  <c:v>58.086419999999997</c:v>
                </c:pt>
                <c:pt idx="56">
                  <c:v>59.142530000000001</c:v>
                </c:pt>
                <c:pt idx="57">
                  <c:v>60.198650000000001</c:v>
                </c:pt>
                <c:pt idx="58">
                  <c:v>61.254770000000001</c:v>
                </c:pt>
                <c:pt idx="59">
                  <c:v>62.310879999999997</c:v>
                </c:pt>
                <c:pt idx="60">
                  <c:v>63.366999999999997</c:v>
                </c:pt>
                <c:pt idx="61">
                  <c:v>64.423119999999997</c:v>
                </c:pt>
                <c:pt idx="62">
                  <c:v>65.479230000000001</c:v>
                </c:pt>
                <c:pt idx="63">
                  <c:v>66.535349999999994</c:v>
                </c:pt>
                <c:pt idx="64">
                  <c:v>67.591470000000001</c:v>
                </c:pt>
                <c:pt idx="65">
                  <c:v>68.647580000000005</c:v>
                </c:pt>
                <c:pt idx="66">
                  <c:v>69.703699999999998</c:v>
                </c:pt>
                <c:pt idx="67">
                  <c:v>70.759820000000005</c:v>
                </c:pt>
                <c:pt idx="68">
                  <c:v>71.815929999999994</c:v>
                </c:pt>
                <c:pt idx="69">
                  <c:v>72.872050000000002</c:v>
                </c:pt>
                <c:pt idx="70">
                  <c:v>73.928169999999994</c:v>
                </c:pt>
                <c:pt idx="71">
                  <c:v>74.984279999999998</c:v>
                </c:pt>
                <c:pt idx="72">
                  <c:v>76.040400000000005</c:v>
                </c:pt>
                <c:pt idx="73">
                  <c:v>77.096519999999998</c:v>
                </c:pt>
                <c:pt idx="74">
                  <c:v>78.152630000000002</c:v>
                </c:pt>
                <c:pt idx="75">
                  <c:v>79.208749999999995</c:v>
                </c:pt>
                <c:pt idx="76">
                  <c:v>80.264870000000002</c:v>
                </c:pt>
                <c:pt idx="77">
                  <c:v>81.320980000000006</c:v>
                </c:pt>
                <c:pt idx="78">
                  <c:v>82.377099999999999</c:v>
                </c:pt>
                <c:pt idx="79">
                  <c:v>83.433220000000006</c:v>
                </c:pt>
                <c:pt idx="80">
                  <c:v>84.489329999999995</c:v>
                </c:pt>
                <c:pt idx="81">
                  <c:v>85.545450000000002</c:v>
                </c:pt>
                <c:pt idx="82">
                  <c:v>86.601569999999995</c:v>
                </c:pt>
                <c:pt idx="83">
                  <c:v>87.657679999999999</c:v>
                </c:pt>
                <c:pt idx="84">
                  <c:v>88.713800000000006</c:v>
                </c:pt>
                <c:pt idx="85">
                  <c:v>89.769919999999999</c:v>
                </c:pt>
                <c:pt idx="86">
                  <c:v>90.826030000000003</c:v>
                </c:pt>
                <c:pt idx="87">
                  <c:v>91.882149999999996</c:v>
                </c:pt>
                <c:pt idx="88">
                  <c:v>92.938270000000003</c:v>
                </c:pt>
                <c:pt idx="89">
                  <c:v>93.994380000000007</c:v>
                </c:pt>
                <c:pt idx="90">
                  <c:v>95.0505</c:v>
                </c:pt>
                <c:pt idx="91">
                  <c:v>96.106620000000007</c:v>
                </c:pt>
                <c:pt idx="92">
                  <c:v>97.162729999999996</c:v>
                </c:pt>
                <c:pt idx="93">
                  <c:v>98.218850000000003</c:v>
                </c:pt>
                <c:pt idx="94">
                  <c:v>99.274969999999996</c:v>
                </c:pt>
                <c:pt idx="95">
                  <c:v>100.33108</c:v>
                </c:pt>
                <c:pt idx="96">
                  <c:v>101.38720000000001</c:v>
                </c:pt>
                <c:pt idx="97">
                  <c:v>102.44332</c:v>
                </c:pt>
                <c:pt idx="98">
                  <c:v>103.49943</c:v>
                </c:pt>
                <c:pt idx="99">
                  <c:v>104.55555</c:v>
                </c:pt>
                <c:pt idx="100">
                  <c:v>105.61167</c:v>
                </c:pt>
                <c:pt idx="101">
                  <c:v>106.66777999999999</c:v>
                </c:pt>
                <c:pt idx="102">
                  <c:v>107.7239</c:v>
                </c:pt>
                <c:pt idx="103">
                  <c:v>108.78001999999999</c:v>
                </c:pt>
                <c:pt idx="104">
                  <c:v>109.83613</c:v>
                </c:pt>
                <c:pt idx="105">
                  <c:v>110.89225</c:v>
                </c:pt>
                <c:pt idx="106">
                  <c:v>111.94837</c:v>
                </c:pt>
                <c:pt idx="107">
                  <c:v>113.00448</c:v>
                </c:pt>
                <c:pt idx="108">
                  <c:v>114.06059999999999</c:v>
                </c:pt>
                <c:pt idx="109">
                  <c:v>115.11672</c:v>
                </c:pt>
                <c:pt idx="110">
                  <c:v>116.17283</c:v>
                </c:pt>
                <c:pt idx="111">
                  <c:v>117.22895</c:v>
                </c:pt>
                <c:pt idx="112">
                  <c:v>118.28507</c:v>
                </c:pt>
                <c:pt idx="113">
                  <c:v>119.34117999999999</c:v>
                </c:pt>
                <c:pt idx="114">
                  <c:v>120.3973</c:v>
                </c:pt>
                <c:pt idx="115">
                  <c:v>121.45341999999999</c:v>
                </c:pt>
                <c:pt idx="116">
                  <c:v>122.50953</c:v>
                </c:pt>
                <c:pt idx="117">
                  <c:v>123.56565000000001</c:v>
                </c:pt>
                <c:pt idx="118">
                  <c:v>124.62177</c:v>
                </c:pt>
                <c:pt idx="119">
                  <c:v>125.67788</c:v>
                </c:pt>
                <c:pt idx="120">
                  <c:v>126.73399999999999</c:v>
                </c:pt>
                <c:pt idx="121">
                  <c:v>127.79012</c:v>
                </c:pt>
                <c:pt idx="122">
                  <c:v>128.84622999999999</c:v>
                </c:pt>
                <c:pt idx="123">
                  <c:v>129.90235000000001</c:v>
                </c:pt>
                <c:pt idx="124">
                  <c:v>130.95847000000001</c:v>
                </c:pt>
                <c:pt idx="125">
                  <c:v>132.01458</c:v>
                </c:pt>
                <c:pt idx="126">
                  <c:v>133.07069999999999</c:v>
                </c:pt>
                <c:pt idx="127">
                  <c:v>134.12682000000001</c:v>
                </c:pt>
                <c:pt idx="128">
                  <c:v>135.18293</c:v>
                </c:pt>
                <c:pt idx="129">
                  <c:v>136.23904999999999</c:v>
                </c:pt>
                <c:pt idx="130">
                  <c:v>137.29517000000001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3</c:v>
                </c:pt>
                <c:pt idx="135">
                  <c:v>4</c:v>
                </c:pt>
                <c:pt idx="136">
                  <c:v>5</c:v>
                </c:pt>
                <c:pt idx="137">
                  <c:v>6</c:v>
                </c:pt>
                <c:pt idx="138">
                  <c:v>7</c:v>
                </c:pt>
                <c:pt idx="139">
                  <c:v>8</c:v>
                </c:pt>
                <c:pt idx="140">
                  <c:v>9</c:v>
                </c:pt>
                <c:pt idx="141">
                  <c:v>10</c:v>
                </c:pt>
                <c:pt idx="142">
                  <c:v>11</c:v>
                </c:pt>
                <c:pt idx="143">
                  <c:v>12</c:v>
                </c:pt>
                <c:pt idx="144">
                  <c:v>13</c:v>
                </c:pt>
                <c:pt idx="145">
                  <c:v>14</c:v>
                </c:pt>
                <c:pt idx="146">
                  <c:v>15</c:v>
                </c:pt>
                <c:pt idx="147">
                  <c:v>16</c:v>
                </c:pt>
                <c:pt idx="148">
                  <c:v>17</c:v>
                </c:pt>
                <c:pt idx="149">
                  <c:v>18</c:v>
                </c:pt>
                <c:pt idx="150">
                  <c:v>19</c:v>
                </c:pt>
                <c:pt idx="151">
                  <c:v>20</c:v>
                </c:pt>
                <c:pt idx="152">
                  <c:v>21</c:v>
                </c:pt>
                <c:pt idx="153">
                  <c:v>22</c:v>
                </c:pt>
                <c:pt idx="154">
                  <c:v>23</c:v>
                </c:pt>
                <c:pt idx="155">
                  <c:v>24</c:v>
                </c:pt>
                <c:pt idx="156">
                  <c:v>25</c:v>
                </c:pt>
                <c:pt idx="157">
                  <c:v>26</c:v>
                </c:pt>
                <c:pt idx="158">
                  <c:v>27</c:v>
                </c:pt>
                <c:pt idx="159">
                  <c:v>28</c:v>
                </c:pt>
                <c:pt idx="160">
                  <c:v>29</c:v>
                </c:pt>
                <c:pt idx="161">
                  <c:v>30</c:v>
                </c:pt>
                <c:pt idx="162">
                  <c:v>31</c:v>
                </c:pt>
                <c:pt idx="163">
                  <c:v>32</c:v>
                </c:pt>
                <c:pt idx="164">
                  <c:v>33</c:v>
                </c:pt>
                <c:pt idx="165">
                  <c:v>34</c:v>
                </c:pt>
                <c:pt idx="166">
                  <c:v>35</c:v>
                </c:pt>
                <c:pt idx="167">
                  <c:v>36</c:v>
                </c:pt>
                <c:pt idx="168">
                  <c:v>37</c:v>
                </c:pt>
                <c:pt idx="169">
                  <c:v>38</c:v>
                </c:pt>
                <c:pt idx="170">
                  <c:v>39</c:v>
                </c:pt>
                <c:pt idx="171">
                  <c:v>40</c:v>
                </c:pt>
                <c:pt idx="172">
                  <c:v>41</c:v>
                </c:pt>
                <c:pt idx="173">
                  <c:v>42</c:v>
                </c:pt>
                <c:pt idx="174">
                  <c:v>43</c:v>
                </c:pt>
                <c:pt idx="175">
                  <c:v>44</c:v>
                </c:pt>
                <c:pt idx="176">
                  <c:v>45</c:v>
                </c:pt>
                <c:pt idx="177">
                  <c:v>46</c:v>
                </c:pt>
                <c:pt idx="178">
                  <c:v>47</c:v>
                </c:pt>
                <c:pt idx="179">
                  <c:v>48</c:v>
                </c:pt>
                <c:pt idx="180">
                  <c:v>49</c:v>
                </c:pt>
                <c:pt idx="181">
                  <c:v>50</c:v>
                </c:pt>
                <c:pt idx="182">
                  <c:v>51</c:v>
                </c:pt>
                <c:pt idx="183">
                  <c:v>52</c:v>
                </c:pt>
                <c:pt idx="184">
                  <c:v>53</c:v>
                </c:pt>
                <c:pt idx="185">
                  <c:v>54</c:v>
                </c:pt>
                <c:pt idx="186">
                  <c:v>55</c:v>
                </c:pt>
                <c:pt idx="187">
                  <c:v>56</c:v>
                </c:pt>
                <c:pt idx="188">
                  <c:v>57</c:v>
                </c:pt>
                <c:pt idx="189">
                  <c:v>58</c:v>
                </c:pt>
                <c:pt idx="190">
                  <c:v>59</c:v>
                </c:pt>
                <c:pt idx="191">
                  <c:v>60</c:v>
                </c:pt>
                <c:pt idx="192">
                  <c:v>61</c:v>
                </c:pt>
                <c:pt idx="193">
                  <c:v>62</c:v>
                </c:pt>
                <c:pt idx="194">
                  <c:v>63</c:v>
                </c:pt>
                <c:pt idx="195">
                  <c:v>64</c:v>
                </c:pt>
                <c:pt idx="196">
                  <c:v>65</c:v>
                </c:pt>
                <c:pt idx="197">
                  <c:v>66</c:v>
                </c:pt>
                <c:pt idx="198">
                  <c:v>67</c:v>
                </c:pt>
                <c:pt idx="199">
                  <c:v>68</c:v>
                </c:pt>
                <c:pt idx="200">
                  <c:v>69</c:v>
                </c:pt>
                <c:pt idx="201">
                  <c:v>70</c:v>
                </c:pt>
                <c:pt idx="202">
                  <c:v>71</c:v>
                </c:pt>
                <c:pt idx="203">
                  <c:v>72</c:v>
                </c:pt>
                <c:pt idx="204">
                  <c:v>73</c:v>
                </c:pt>
                <c:pt idx="205">
                  <c:v>74</c:v>
                </c:pt>
                <c:pt idx="206">
                  <c:v>75</c:v>
                </c:pt>
                <c:pt idx="207">
                  <c:v>76</c:v>
                </c:pt>
                <c:pt idx="208">
                  <c:v>77</c:v>
                </c:pt>
                <c:pt idx="209">
                  <c:v>78</c:v>
                </c:pt>
                <c:pt idx="210">
                  <c:v>79</c:v>
                </c:pt>
                <c:pt idx="211">
                  <c:v>80</c:v>
                </c:pt>
                <c:pt idx="212">
                  <c:v>81</c:v>
                </c:pt>
                <c:pt idx="213">
                  <c:v>82</c:v>
                </c:pt>
                <c:pt idx="214">
                  <c:v>83</c:v>
                </c:pt>
                <c:pt idx="215">
                  <c:v>84</c:v>
                </c:pt>
                <c:pt idx="216">
                  <c:v>85</c:v>
                </c:pt>
                <c:pt idx="217">
                  <c:v>86</c:v>
                </c:pt>
                <c:pt idx="218">
                  <c:v>87</c:v>
                </c:pt>
                <c:pt idx="219">
                  <c:v>88</c:v>
                </c:pt>
                <c:pt idx="220">
                  <c:v>89</c:v>
                </c:pt>
                <c:pt idx="221">
                  <c:v>90</c:v>
                </c:pt>
                <c:pt idx="222">
                  <c:v>91</c:v>
                </c:pt>
                <c:pt idx="223">
                  <c:v>92</c:v>
                </c:pt>
                <c:pt idx="224">
                  <c:v>93</c:v>
                </c:pt>
                <c:pt idx="225">
                  <c:v>94</c:v>
                </c:pt>
                <c:pt idx="226">
                  <c:v>95</c:v>
                </c:pt>
                <c:pt idx="227">
                  <c:v>96</c:v>
                </c:pt>
                <c:pt idx="228">
                  <c:v>97</c:v>
                </c:pt>
                <c:pt idx="229">
                  <c:v>98</c:v>
                </c:pt>
                <c:pt idx="230">
                  <c:v>99</c:v>
                </c:pt>
                <c:pt idx="231">
                  <c:v>100</c:v>
                </c:pt>
                <c:pt idx="232">
                  <c:v>101</c:v>
                </c:pt>
                <c:pt idx="233">
                  <c:v>102</c:v>
                </c:pt>
                <c:pt idx="234">
                  <c:v>103</c:v>
                </c:pt>
                <c:pt idx="235">
                  <c:v>104</c:v>
                </c:pt>
                <c:pt idx="236">
                  <c:v>105</c:v>
                </c:pt>
                <c:pt idx="237">
                  <c:v>106</c:v>
                </c:pt>
                <c:pt idx="238">
                  <c:v>107</c:v>
                </c:pt>
                <c:pt idx="239">
                  <c:v>108</c:v>
                </c:pt>
                <c:pt idx="240">
                  <c:v>109</c:v>
                </c:pt>
                <c:pt idx="241">
                  <c:v>110</c:v>
                </c:pt>
                <c:pt idx="242">
                  <c:v>111</c:v>
                </c:pt>
                <c:pt idx="243">
                  <c:v>112</c:v>
                </c:pt>
                <c:pt idx="244">
                  <c:v>113</c:v>
                </c:pt>
                <c:pt idx="245">
                  <c:v>114</c:v>
                </c:pt>
                <c:pt idx="246">
                  <c:v>115</c:v>
                </c:pt>
                <c:pt idx="247">
                  <c:v>116</c:v>
                </c:pt>
                <c:pt idx="248">
                  <c:v>117</c:v>
                </c:pt>
                <c:pt idx="249">
                  <c:v>118</c:v>
                </c:pt>
                <c:pt idx="250">
                  <c:v>119</c:v>
                </c:pt>
                <c:pt idx="251">
                  <c:v>120</c:v>
                </c:pt>
                <c:pt idx="252">
                  <c:v>121</c:v>
                </c:pt>
                <c:pt idx="253">
                  <c:v>122</c:v>
                </c:pt>
                <c:pt idx="254">
                  <c:v>123</c:v>
                </c:pt>
                <c:pt idx="255">
                  <c:v>124</c:v>
                </c:pt>
                <c:pt idx="256">
                  <c:v>125</c:v>
                </c:pt>
                <c:pt idx="257">
                  <c:v>126</c:v>
                </c:pt>
                <c:pt idx="258">
                  <c:v>127</c:v>
                </c:pt>
                <c:pt idx="259">
                  <c:v>128</c:v>
                </c:pt>
                <c:pt idx="260">
                  <c:v>129</c:v>
                </c:pt>
                <c:pt idx="261">
                  <c:v>130</c:v>
                </c:pt>
                <c:pt idx="262">
                  <c:v>131</c:v>
                </c:pt>
                <c:pt idx="263">
                  <c:v>132</c:v>
                </c:pt>
                <c:pt idx="264">
                  <c:v>133</c:v>
                </c:pt>
                <c:pt idx="265">
                  <c:v>134</c:v>
                </c:pt>
                <c:pt idx="266">
                  <c:v>135</c:v>
                </c:pt>
                <c:pt idx="267">
                  <c:v>136</c:v>
                </c:pt>
                <c:pt idx="268">
                  <c:v>137</c:v>
                </c:pt>
              </c:numCache>
            </c:numRef>
          </c:xVal>
          <c:yVal>
            <c:numRef>
              <c:f>Sheet2!$D$4:$D$272</c:f>
              <c:numCache>
                <c:formatCode>General</c:formatCode>
                <c:ptCount val="269"/>
                <c:pt idx="0">
                  <c:v>161.41538039460261</c:v>
                </c:pt>
                <c:pt idx="1">
                  <c:v>168.12813909081692</c:v>
                </c:pt>
                <c:pt idx="2">
                  <c:v>168.61296121425403</c:v>
                </c:pt>
                <c:pt idx="3">
                  <c:v>169.83022672921157</c:v>
                </c:pt>
                <c:pt idx="4">
                  <c:v>172.50005339572891</c:v>
                </c:pt>
                <c:pt idx="5">
                  <c:v>176.67640968791511</c:v>
                </c:pt>
                <c:pt idx="6">
                  <c:v>181.56335758140975</c:v>
                </c:pt>
                <c:pt idx="7">
                  <c:v>187.89876454527104</c:v>
                </c:pt>
                <c:pt idx="8">
                  <c:v>192.95815498457645</c:v>
                </c:pt>
                <c:pt idx="9">
                  <c:v>199.28218890359179</c:v>
                </c:pt>
                <c:pt idx="10">
                  <c:v>205.99261466469781</c:v>
                </c:pt>
                <c:pt idx="11">
                  <c:v>214.06811662450653</c:v>
                </c:pt>
                <c:pt idx="12">
                  <c:v>220.24914182215198</c:v>
                </c:pt>
                <c:pt idx="13">
                  <c:v>229.00599596413139</c:v>
                </c:pt>
                <c:pt idx="14">
                  <c:v>235.6759064736512</c:v>
                </c:pt>
                <c:pt idx="15">
                  <c:v>243.696895590716</c:v>
                </c:pt>
                <c:pt idx="16">
                  <c:v>251.99087661186789</c:v>
                </c:pt>
                <c:pt idx="17">
                  <c:v>260.48358454769755</c:v>
                </c:pt>
                <c:pt idx="18">
                  <c:v>269.04155625595445</c:v>
                </c:pt>
                <c:pt idx="19">
                  <c:v>280.95591702576166</c:v>
                </c:pt>
                <c:pt idx="20">
                  <c:v>291.79913157779384</c:v>
                </c:pt>
                <c:pt idx="23">
                  <c:v>351.85107225316415</c:v>
                </c:pt>
                <c:pt idx="24">
                  <c:v>389.2963005336166</c:v>
                </c:pt>
                <c:pt idx="25">
                  <c:v>423.63103076727339</c:v>
                </c:pt>
                <c:pt idx="26">
                  <c:v>473.99556909663386</c:v>
                </c:pt>
                <c:pt idx="27">
                  <c:v>542.15283437335734</c:v>
                </c:pt>
                <c:pt idx="28">
                  <c:v>625.96395578229351</c:v>
                </c:pt>
                <c:pt idx="29">
                  <c:v>763.79893579304473</c:v>
                </c:pt>
                <c:pt idx="30">
                  <c:v>929.0548858175913</c:v>
                </c:pt>
                <c:pt idx="31">
                  <c:v>1138.8918416894671</c:v>
                </c:pt>
                <c:pt idx="32">
                  <c:v>1506.739283351596</c:v>
                </c:pt>
                <c:pt idx="33">
                  <c:v>2127.2882709929213</c:v>
                </c:pt>
                <c:pt idx="34">
                  <c:v>3193.9342676775391</c:v>
                </c:pt>
                <c:pt idx="35">
                  <c:v>4950.1327105470718</c:v>
                </c:pt>
                <c:pt idx="36">
                  <c:v>7037.8177524063894</c:v>
                </c:pt>
                <c:pt idx="37">
                  <c:v>9635.480143488885</c:v>
                </c:pt>
                <c:pt idx="38">
                  <c:v>12351.089970356874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BD4-4C40-BEE5-0FD90B206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0485471"/>
        <c:axId val="982889135"/>
      </c:scatterChart>
      <c:scatterChart>
        <c:scatterStyle val="smoothMarker"/>
        <c:varyColors val="0"/>
        <c:ser>
          <c:idx val="3"/>
          <c:order val="3"/>
          <c:tx>
            <c:strRef>
              <c:f>Sheet2!$E$3</c:f>
              <c:strCache>
                <c:ptCount val="1"/>
                <c:pt idx="0">
                  <c:v>Temperature (80% saturated, density 2.05 g/cm3)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Sheet2!$A$4:$A$272</c:f>
              <c:numCache>
                <c:formatCode>General</c:formatCode>
                <c:ptCount val="269"/>
                <c:pt idx="0">
                  <c:v>0</c:v>
                </c:pt>
                <c:pt idx="1">
                  <c:v>1.0561199999999999</c:v>
                </c:pt>
                <c:pt idx="2">
                  <c:v>2.1122299999999998</c:v>
                </c:pt>
                <c:pt idx="3">
                  <c:v>3.1683500000000002</c:v>
                </c:pt>
                <c:pt idx="4">
                  <c:v>4.2244700000000002</c:v>
                </c:pt>
                <c:pt idx="5">
                  <c:v>5.2805799999999996</c:v>
                </c:pt>
                <c:pt idx="6">
                  <c:v>6.3367000000000004</c:v>
                </c:pt>
                <c:pt idx="7">
                  <c:v>7.3928200000000004</c:v>
                </c:pt>
                <c:pt idx="8">
                  <c:v>8.4489300000000007</c:v>
                </c:pt>
                <c:pt idx="9">
                  <c:v>9.5050500000000007</c:v>
                </c:pt>
                <c:pt idx="10">
                  <c:v>10.561170000000001</c:v>
                </c:pt>
                <c:pt idx="11">
                  <c:v>11.617279999999999</c:v>
                </c:pt>
                <c:pt idx="12">
                  <c:v>12.673400000000001</c:v>
                </c:pt>
                <c:pt idx="13">
                  <c:v>13.729520000000001</c:v>
                </c:pt>
                <c:pt idx="14">
                  <c:v>14.785629999999999</c:v>
                </c:pt>
                <c:pt idx="15">
                  <c:v>15.841749999999999</c:v>
                </c:pt>
                <c:pt idx="16">
                  <c:v>16.897870000000001</c:v>
                </c:pt>
                <c:pt idx="17">
                  <c:v>17.953980000000001</c:v>
                </c:pt>
                <c:pt idx="18">
                  <c:v>19.010100000000001</c:v>
                </c:pt>
                <c:pt idx="19">
                  <c:v>20.066220000000001</c:v>
                </c:pt>
                <c:pt idx="20">
                  <c:v>21.122330000000002</c:v>
                </c:pt>
                <c:pt idx="21">
                  <c:v>22.178450000000002</c:v>
                </c:pt>
                <c:pt idx="22">
                  <c:v>23.234570000000001</c:v>
                </c:pt>
                <c:pt idx="23">
                  <c:v>24.290679999999998</c:v>
                </c:pt>
                <c:pt idx="24">
                  <c:v>25.346800000000002</c:v>
                </c:pt>
                <c:pt idx="25">
                  <c:v>26.402920000000002</c:v>
                </c:pt>
                <c:pt idx="26">
                  <c:v>27.459029999999998</c:v>
                </c:pt>
                <c:pt idx="27">
                  <c:v>28.515149999999998</c:v>
                </c:pt>
                <c:pt idx="28">
                  <c:v>29.571269999999998</c:v>
                </c:pt>
                <c:pt idx="29">
                  <c:v>30.627379999999999</c:v>
                </c:pt>
                <c:pt idx="30">
                  <c:v>31.683499999999999</c:v>
                </c:pt>
                <c:pt idx="31">
                  <c:v>32.739620000000002</c:v>
                </c:pt>
                <c:pt idx="32">
                  <c:v>33.795729999999999</c:v>
                </c:pt>
                <c:pt idx="33">
                  <c:v>34.851849999999999</c:v>
                </c:pt>
                <c:pt idx="34">
                  <c:v>35.907969999999999</c:v>
                </c:pt>
                <c:pt idx="35">
                  <c:v>36.964080000000003</c:v>
                </c:pt>
                <c:pt idx="36">
                  <c:v>38.020200000000003</c:v>
                </c:pt>
                <c:pt idx="37">
                  <c:v>39.076320000000003</c:v>
                </c:pt>
                <c:pt idx="38">
                  <c:v>40.132429999999999</c:v>
                </c:pt>
                <c:pt idx="39">
                  <c:v>41.188549999999999</c:v>
                </c:pt>
                <c:pt idx="40">
                  <c:v>42.244669999999999</c:v>
                </c:pt>
                <c:pt idx="41">
                  <c:v>43.300780000000003</c:v>
                </c:pt>
                <c:pt idx="42">
                  <c:v>44.356900000000003</c:v>
                </c:pt>
                <c:pt idx="43">
                  <c:v>45.413020000000003</c:v>
                </c:pt>
                <c:pt idx="44">
                  <c:v>46.46913</c:v>
                </c:pt>
                <c:pt idx="45">
                  <c:v>47.52525</c:v>
                </c:pt>
                <c:pt idx="46">
                  <c:v>48.58137</c:v>
                </c:pt>
                <c:pt idx="47">
                  <c:v>49.637479999999996</c:v>
                </c:pt>
                <c:pt idx="48">
                  <c:v>50.693600000000004</c:v>
                </c:pt>
                <c:pt idx="49">
                  <c:v>51.749720000000003</c:v>
                </c:pt>
                <c:pt idx="50">
                  <c:v>52.80583</c:v>
                </c:pt>
                <c:pt idx="51">
                  <c:v>53.86195</c:v>
                </c:pt>
                <c:pt idx="52">
                  <c:v>54.91807</c:v>
                </c:pt>
                <c:pt idx="53">
                  <c:v>55.974179999999997</c:v>
                </c:pt>
                <c:pt idx="54">
                  <c:v>57.030299999999997</c:v>
                </c:pt>
                <c:pt idx="55">
                  <c:v>58.086419999999997</c:v>
                </c:pt>
                <c:pt idx="56">
                  <c:v>59.142530000000001</c:v>
                </c:pt>
                <c:pt idx="57">
                  <c:v>60.198650000000001</c:v>
                </c:pt>
                <c:pt idx="58">
                  <c:v>61.254770000000001</c:v>
                </c:pt>
                <c:pt idx="59">
                  <c:v>62.310879999999997</c:v>
                </c:pt>
                <c:pt idx="60">
                  <c:v>63.366999999999997</c:v>
                </c:pt>
                <c:pt idx="61">
                  <c:v>64.423119999999997</c:v>
                </c:pt>
                <c:pt idx="62">
                  <c:v>65.479230000000001</c:v>
                </c:pt>
                <c:pt idx="63">
                  <c:v>66.535349999999994</c:v>
                </c:pt>
                <c:pt idx="64">
                  <c:v>67.591470000000001</c:v>
                </c:pt>
                <c:pt idx="65">
                  <c:v>68.647580000000005</c:v>
                </c:pt>
                <c:pt idx="66">
                  <c:v>69.703699999999998</c:v>
                </c:pt>
                <c:pt idx="67">
                  <c:v>70.759820000000005</c:v>
                </c:pt>
                <c:pt idx="68">
                  <c:v>71.815929999999994</c:v>
                </c:pt>
                <c:pt idx="69">
                  <c:v>72.872050000000002</c:v>
                </c:pt>
                <c:pt idx="70">
                  <c:v>73.928169999999994</c:v>
                </c:pt>
                <c:pt idx="71">
                  <c:v>74.984279999999998</c:v>
                </c:pt>
                <c:pt idx="72">
                  <c:v>76.040400000000005</c:v>
                </c:pt>
                <c:pt idx="73">
                  <c:v>77.096519999999998</c:v>
                </c:pt>
                <c:pt idx="74">
                  <c:v>78.152630000000002</c:v>
                </c:pt>
                <c:pt idx="75">
                  <c:v>79.208749999999995</c:v>
                </c:pt>
                <c:pt idx="76">
                  <c:v>80.264870000000002</c:v>
                </c:pt>
                <c:pt idx="77">
                  <c:v>81.320980000000006</c:v>
                </c:pt>
                <c:pt idx="78">
                  <c:v>82.377099999999999</c:v>
                </c:pt>
                <c:pt idx="79">
                  <c:v>83.433220000000006</c:v>
                </c:pt>
                <c:pt idx="80">
                  <c:v>84.489329999999995</c:v>
                </c:pt>
                <c:pt idx="81">
                  <c:v>85.545450000000002</c:v>
                </c:pt>
                <c:pt idx="82">
                  <c:v>86.601569999999995</c:v>
                </c:pt>
                <c:pt idx="83">
                  <c:v>87.657679999999999</c:v>
                </c:pt>
                <c:pt idx="84">
                  <c:v>88.713800000000006</c:v>
                </c:pt>
                <c:pt idx="85">
                  <c:v>89.769919999999999</c:v>
                </c:pt>
                <c:pt idx="86">
                  <c:v>90.826030000000003</c:v>
                </c:pt>
                <c:pt idx="87">
                  <c:v>91.882149999999996</c:v>
                </c:pt>
                <c:pt idx="88">
                  <c:v>92.938270000000003</c:v>
                </c:pt>
                <c:pt idx="89">
                  <c:v>93.994380000000007</c:v>
                </c:pt>
                <c:pt idx="90">
                  <c:v>95.0505</c:v>
                </c:pt>
                <c:pt idx="91">
                  <c:v>96.106620000000007</c:v>
                </c:pt>
                <c:pt idx="92">
                  <c:v>97.162729999999996</c:v>
                </c:pt>
                <c:pt idx="93">
                  <c:v>98.218850000000003</c:v>
                </c:pt>
                <c:pt idx="94">
                  <c:v>99.274969999999996</c:v>
                </c:pt>
                <c:pt idx="95">
                  <c:v>100.33108</c:v>
                </c:pt>
                <c:pt idx="96">
                  <c:v>101.38720000000001</c:v>
                </c:pt>
                <c:pt idx="97">
                  <c:v>102.44332</c:v>
                </c:pt>
                <c:pt idx="98">
                  <c:v>103.49943</c:v>
                </c:pt>
                <c:pt idx="99">
                  <c:v>104.55555</c:v>
                </c:pt>
                <c:pt idx="100">
                  <c:v>105.61167</c:v>
                </c:pt>
                <c:pt idx="101">
                  <c:v>106.66777999999999</c:v>
                </c:pt>
                <c:pt idx="102">
                  <c:v>107.7239</c:v>
                </c:pt>
                <c:pt idx="103">
                  <c:v>108.78001999999999</c:v>
                </c:pt>
                <c:pt idx="104">
                  <c:v>109.83613</c:v>
                </c:pt>
                <c:pt idx="105">
                  <c:v>110.89225</c:v>
                </c:pt>
                <c:pt idx="106">
                  <c:v>111.94837</c:v>
                </c:pt>
                <c:pt idx="107">
                  <c:v>113.00448</c:v>
                </c:pt>
                <c:pt idx="108">
                  <c:v>114.06059999999999</c:v>
                </c:pt>
                <c:pt idx="109">
                  <c:v>115.11672</c:v>
                </c:pt>
                <c:pt idx="110">
                  <c:v>116.17283</c:v>
                </c:pt>
                <c:pt idx="111">
                  <c:v>117.22895</c:v>
                </c:pt>
                <c:pt idx="112">
                  <c:v>118.28507</c:v>
                </c:pt>
                <c:pt idx="113">
                  <c:v>119.34117999999999</c:v>
                </c:pt>
                <c:pt idx="114">
                  <c:v>120.3973</c:v>
                </c:pt>
                <c:pt idx="115">
                  <c:v>121.45341999999999</c:v>
                </c:pt>
                <c:pt idx="116">
                  <c:v>122.50953</c:v>
                </c:pt>
                <c:pt idx="117">
                  <c:v>123.56565000000001</c:v>
                </c:pt>
                <c:pt idx="118">
                  <c:v>124.62177</c:v>
                </c:pt>
                <c:pt idx="119">
                  <c:v>125.67788</c:v>
                </c:pt>
                <c:pt idx="120">
                  <c:v>126.73399999999999</c:v>
                </c:pt>
                <c:pt idx="121">
                  <c:v>127.79012</c:v>
                </c:pt>
                <c:pt idx="122">
                  <c:v>128.84622999999999</c:v>
                </c:pt>
                <c:pt idx="123">
                  <c:v>129.90235000000001</c:v>
                </c:pt>
                <c:pt idx="124">
                  <c:v>130.95847000000001</c:v>
                </c:pt>
                <c:pt idx="125">
                  <c:v>132.01458</c:v>
                </c:pt>
                <c:pt idx="126">
                  <c:v>133.07069999999999</c:v>
                </c:pt>
                <c:pt idx="127">
                  <c:v>134.12682000000001</c:v>
                </c:pt>
                <c:pt idx="128">
                  <c:v>135.18293</c:v>
                </c:pt>
                <c:pt idx="129">
                  <c:v>136.23904999999999</c:v>
                </c:pt>
                <c:pt idx="130">
                  <c:v>137.29517000000001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3</c:v>
                </c:pt>
                <c:pt idx="135">
                  <c:v>4</c:v>
                </c:pt>
                <c:pt idx="136">
                  <c:v>5</c:v>
                </c:pt>
                <c:pt idx="137">
                  <c:v>6</c:v>
                </c:pt>
                <c:pt idx="138">
                  <c:v>7</c:v>
                </c:pt>
                <c:pt idx="139">
                  <c:v>8</c:v>
                </c:pt>
                <c:pt idx="140">
                  <c:v>9</c:v>
                </c:pt>
                <c:pt idx="141">
                  <c:v>10</c:v>
                </c:pt>
                <c:pt idx="142">
                  <c:v>11</c:v>
                </c:pt>
                <c:pt idx="143">
                  <c:v>12</c:v>
                </c:pt>
                <c:pt idx="144">
                  <c:v>13</c:v>
                </c:pt>
                <c:pt idx="145">
                  <c:v>14</c:v>
                </c:pt>
                <c:pt idx="146">
                  <c:v>15</c:v>
                </c:pt>
                <c:pt idx="147">
                  <c:v>16</c:v>
                </c:pt>
                <c:pt idx="148">
                  <c:v>17</c:v>
                </c:pt>
                <c:pt idx="149">
                  <c:v>18</c:v>
                </c:pt>
                <c:pt idx="150">
                  <c:v>19</c:v>
                </c:pt>
                <c:pt idx="151">
                  <c:v>20</c:v>
                </c:pt>
                <c:pt idx="152">
                  <c:v>21</c:v>
                </c:pt>
                <c:pt idx="153">
                  <c:v>22</c:v>
                </c:pt>
                <c:pt idx="154">
                  <c:v>23</c:v>
                </c:pt>
                <c:pt idx="155">
                  <c:v>24</c:v>
                </c:pt>
                <c:pt idx="156">
                  <c:v>25</c:v>
                </c:pt>
                <c:pt idx="157">
                  <c:v>26</c:v>
                </c:pt>
                <c:pt idx="158">
                  <c:v>27</c:v>
                </c:pt>
                <c:pt idx="159">
                  <c:v>28</c:v>
                </c:pt>
                <c:pt idx="160">
                  <c:v>29</c:v>
                </c:pt>
                <c:pt idx="161">
                  <c:v>30</c:v>
                </c:pt>
                <c:pt idx="162">
                  <c:v>31</c:v>
                </c:pt>
                <c:pt idx="163">
                  <c:v>32</c:v>
                </c:pt>
                <c:pt idx="164">
                  <c:v>33</c:v>
                </c:pt>
                <c:pt idx="165">
                  <c:v>34</c:v>
                </c:pt>
                <c:pt idx="166">
                  <c:v>35</c:v>
                </c:pt>
                <c:pt idx="167">
                  <c:v>36</c:v>
                </c:pt>
                <c:pt idx="168">
                  <c:v>37</c:v>
                </c:pt>
                <c:pt idx="169">
                  <c:v>38</c:v>
                </c:pt>
                <c:pt idx="170">
                  <c:v>39</c:v>
                </c:pt>
                <c:pt idx="171">
                  <c:v>40</c:v>
                </c:pt>
                <c:pt idx="172">
                  <c:v>41</c:v>
                </c:pt>
                <c:pt idx="173">
                  <c:v>42</c:v>
                </c:pt>
                <c:pt idx="174">
                  <c:v>43</c:v>
                </c:pt>
                <c:pt idx="175">
                  <c:v>44</c:v>
                </c:pt>
                <c:pt idx="176">
                  <c:v>45</c:v>
                </c:pt>
                <c:pt idx="177">
                  <c:v>46</c:v>
                </c:pt>
                <c:pt idx="178">
                  <c:v>47</c:v>
                </c:pt>
                <c:pt idx="179">
                  <c:v>48</c:v>
                </c:pt>
                <c:pt idx="180">
                  <c:v>49</c:v>
                </c:pt>
                <c:pt idx="181">
                  <c:v>50</c:v>
                </c:pt>
                <c:pt idx="182">
                  <c:v>51</c:v>
                </c:pt>
                <c:pt idx="183">
                  <c:v>52</c:v>
                </c:pt>
                <c:pt idx="184">
                  <c:v>53</c:v>
                </c:pt>
                <c:pt idx="185">
                  <c:v>54</c:v>
                </c:pt>
                <c:pt idx="186">
                  <c:v>55</c:v>
                </c:pt>
                <c:pt idx="187">
                  <c:v>56</c:v>
                </c:pt>
                <c:pt idx="188">
                  <c:v>57</c:v>
                </c:pt>
                <c:pt idx="189">
                  <c:v>58</c:v>
                </c:pt>
                <c:pt idx="190">
                  <c:v>59</c:v>
                </c:pt>
                <c:pt idx="191">
                  <c:v>60</c:v>
                </c:pt>
                <c:pt idx="192">
                  <c:v>61</c:v>
                </c:pt>
                <c:pt idx="193">
                  <c:v>62</c:v>
                </c:pt>
                <c:pt idx="194">
                  <c:v>63</c:v>
                </c:pt>
                <c:pt idx="195">
                  <c:v>64</c:v>
                </c:pt>
                <c:pt idx="196">
                  <c:v>65</c:v>
                </c:pt>
                <c:pt idx="197">
                  <c:v>66</c:v>
                </c:pt>
                <c:pt idx="198">
                  <c:v>67</c:v>
                </c:pt>
                <c:pt idx="199">
                  <c:v>68</c:v>
                </c:pt>
                <c:pt idx="200">
                  <c:v>69</c:v>
                </c:pt>
                <c:pt idx="201">
                  <c:v>70</c:v>
                </c:pt>
                <c:pt idx="202">
                  <c:v>71</c:v>
                </c:pt>
                <c:pt idx="203">
                  <c:v>72</c:v>
                </c:pt>
                <c:pt idx="204">
                  <c:v>73</c:v>
                </c:pt>
                <c:pt idx="205">
                  <c:v>74</c:v>
                </c:pt>
                <c:pt idx="206">
                  <c:v>75</c:v>
                </c:pt>
                <c:pt idx="207">
                  <c:v>76</c:v>
                </c:pt>
                <c:pt idx="208">
                  <c:v>77</c:v>
                </c:pt>
                <c:pt idx="209">
                  <c:v>78</c:v>
                </c:pt>
                <c:pt idx="210">
                  <c:v>79</c:v>
                </c:pt>
                <c:pt idx="211">
                  <c:v>80</c:v>
                </c:pt>
                <c:pt idx="212">
                  <c:v>81</c:v>
                </c:pt>
                <c:pt idx="213">
                  <c:v>82</c:v>
                </c:pt>
                <c:pt idx="214">
                  <c:v>83</c:v>
                </c:pt>
                <c:pt idx="215">
                  <c:v>84</c:v>
                </c:pt>
                <c:pt idx="216">
                  <c:v>85</c:v>
                </c:pt>
                <c:pt idx="217">
                  <c:v>86</c:v>
                </c:pt>
                <c:pt idx="218">
                  <c:v>87</c:v>
                </c:pt>
                <c:pt idx="219">
                  <c:v>88</c:v>
                </c:pt>
                <c:pt idx="220">
                  <c:v>89</c:v>
                </c:pt>
                <c:pt idx="221">
                  <c:v>90</c:v>
                </c:pt>
                <c:pt idx="222">
                  <c:v>91</c:v>
                </c:pt>
                <c:pt idx="223">
                  <c:v>92</c:v>
                </c:pt>
                <c:pt idx="224">
                  <c:v>93</c:v>
                </c:pt>
                <c:pt idx="225">
                  <c:v>94</c:v>
                </c:pt>
                <c:pt idx="226">
                  <c:v>95</c:v>
                </c:pt>
                <c:pt idx="227">
                  <c:v>96</c:v>
                </c:pt>
                <c:pt idx="228">
                  <c:v>97</c:v>
                </c:pt>
                <c:pt idx="229">
                  <c:v>98</c:v>
                </c:pt>
                <c:pt idx="230">
                  <c:v>99</c:v>
                </c:pt>
                <c:pt idx="231">
                  <c:v>100</c:v>
                </c:pt>
                <c:pt idx="232">
                  <c:v>101</c:v>
                </c:pt>
                <c:pt idx="233">
                  <c:v>102</c:v>
                </c:pt>
                <c:pt idx="234">
                  <c:v>103</c:v>
                </c:pt>
                <c:pt idx="235">
                  <c:v>104</c:v>
                </c:pt>
                <c:pt idx="236">
                  <c:v>105</c:v>
                </c:pt>
                <c:pt idx="237">
                  <c:v>106</c:v>
                </c:pt>
                <c:pt idx="238">
                  <c:v>107</c:v>
                </c:pt>
                <c:pt idx="239">
                  <c:v>108</c:v>
                </c:pt>
                <c:pt idx="240">
                  <c:v>109</c:v>
                </c:pt>
                <c:pt idx="241">
                  <c:v>110</c:v>
                </c:pt>
                <c:pt idx="242">
                  <c:v>111</c:v>
                </c:pt>
                <c:pt idx="243">
                  <c:v>112</c:v>
                </c:pt>
                <c:pt idx="244">
                  <c:v>113</c:v>
                </c:pt>
                <c:pt idx="245">
                  <c:v>114</c:v>
                </c:pt>
                <c:pt idx="246">
                  <c:v>115</c:v>
                </c:pt>
                <c:pt idx="247">
                  <c:v>116</c:v>
                </c:pt>
                <c:pt idx="248">
                  <c:v>117</c:v>
                </c:pt>
                <c:pt idx="249">
                  <c:v>118</c:v>
                </c:pt>
                <c:pt idx="250">
                  <c:v>119</c:v>
                </c:pt>
                <c:pt idx="251">
                  <c:v>120</c:v>
                </c:pt>
                <c:pt idx="252">
                  <c:v>121</c:v>
                </c:pt>
                <c:pt idx="253">
                  <c:v>122</c:v>
                </c:pt>
                <c:pt idx="254">
                  <c:v>123</c:v>
                </c:pt>
                <c:pt idx="255">
                  <c:v>124</c:v>
                </c:pt>
                <c:pt idx="256">
                  <c:v>125</c:v>
                </c:pt>
                <c:pt idx="257">
                  <c:v>126</c:v>
                </c:pt>
                <c:pt idx="258">
                  <c:v>127</c:v>
                </c:pt>
                <c:pt idx="259">
                  <c:v>128</c:v>
                </c:pt>
                <c:pt idx="260">
                  <c:v>129</c:v>
                </c:pt>
                <c:pt idx="261">
                  <c:v>130</c:v>
                </c:pt>
                <c:pt idx="262">
                  <c:v>131</c:v>
                </c:pt>
                <c:pt idx="263">
                  <c:v>132</c:v>
                </c:pt>
                <c:pt idx="264">
                  <c:v>133</c:v>
                </c:pt>
                <c:pt idx="265">
                  <c:v>134</c:v>
                </c:pt>
                <c:pt idx="266">
                  <c:v>135</c:v>
                </c:pt>
                <c:pt idx="267">
                  <c:v>136</c:v>
                </c:pt>
                <c:pt idx="268">
                  <c:v>137</c:v>
                </c:pt>
              </c:numCache>
            </c:numRef>
          </c:xVal>
          <c:yVal>
            <c:numRef>
              <c:f>Sheet2!$E$4:$E$272</c:f>
              <c:numCache>
                <c:formatCode>General</c:formatCode>
                <c:ptCount val="269"/>
                <c:pt idx="131">
                  <c:v>20.211500000000001</c:v>
                </c:pt>
                <c:pt idx="132">
                  <c:v>19.771000000000001</c:v>
                </c:pt>
                <c:pt idx="133">
                  <c:v>19.3065</c:v>
                </c:pt>
                <c:pt idx="134">
                  <c:v>18.775500000000001</c:v>
                </c:pt>
                <c:pt idx="135">
                  <c:v>18.202000000000002</c:v>
                </c:pt>
                <c:pt idx="136">
                  <c:v>17.574999999999999</c:v>
                </c:pt>
                <c:pt idx="137">
                  <c:v>16.930499999999999</c:v>
                </c:pt>
                <c:pt idx="138">
                  <c:v>16.245000000000001</c:v>
                </c:pt>
                <c:pt idx="139">
                  <c:v>15.584</c:v>
                </c:pt>
                <c:pt idx="140">
                  <c:v>14.901</c:v>
                </c:pt>
                <c:pt idx="141">
                  <c:v>14.222</c:v>
                </c:pt>
                <c:pt idx="142">
                  <c:v>13.497999999999999</c:v>
                </c:pt>
                <c:pt idx="143">
                  <c:v>12.786</c:v>
                </c:pt>
                <c:pt idx="144">
                  <c:v>12.102</c:v>
                </c:pt>
                <c:pt idx="145">
                  <c:v>11.379</c:v>
                </c:pt>
                <c:pt idx="146">
                  <c:v>10.7095</c:v>
                </c:pt>
                <c:pt idx="147">
                  <c:v>10.029</c:v>
                </c:pt>
                <c:pt idx="148">
                  <c:v>9.3445</c:v>
                </c:pt>
                <c:pt idx="149">
                  <c:v>8.6244999999999994</c:v>
                </c:pt>
                <c:pt idx="150">
                  <c:v>7.8150000000000004</c:v>
                </c:pt>
                <c:pt idx="151">
                  <c:v>6.8780000000000001</c:v>
                </c:pt>
                <c:pt idx="152">
                  <c:v>5.9195000000000002</c:v>
                </c:pt>
                <c:pt idx="153">
                  <c:v>4.9634999999999998</c:v>
                </c:pt>
                <c:pt idx="154">
                  <c:v>4.0265000000000004</c:v>
                </c:pt>
                <c:pt idx="155">
                  <c:v>3.0514999999999999</c:v>
                </c:pt>
                <c:pt idx="156">
                  <c:v>2.17</c:v>
                </c:pt>
                <c:pt idx="157">
                  <c:v>1.3145</c:v>
                </c:pt>
                <c:pt idx="158">
                  <c:v>0.56499999999999995</c:v>
                </c:pt>
                <c:pt idx="159">
                  <c:v>-0.11899999999999999</c:v>
                </c:pt>
                <c:pt idx="160">
                  <c:v>-0.59199999999999997</c:v>
                </c:pt>
                <c:pt idx="161">
                  <c:v>-0.87050000000000005</c:v>
                </c:pt>
                <c:pt idx="162">
                  <c:v>-0.98450000000000004</c:v>
                </c:pt>
                <c:pt idx="163">
                  <c:v>-0.72699999999999998</c:v>
                </c:pt>
                <c:pt idx="164">
                  <c:v>-0.88200000000000001</c:v>
                </c:pt>
                <c:pt idx="165">
                  <c:v>-0.95150000000000001</c:v>
                </c:pt>
                <c:pt idx="166">
                  <c:v>-1.0185</c:v>
                </c:pt>
                <c:pt idx="167">
                  <c:v>-1.0209999999999999</c:v>
                </c:pt>
                <c:pt idx="168">
                  <c:v>-1.0765</c:v>
                </c:pt>
                <c:pt idx="169">
                  <c:v>-1.0575000000000001</c:v>
                </c:pt>
                <c:pt idx="170">
                  <c:v>-1.1259999999999999</c:v>
                </c:pt>
                <c:pt idx="171">
                  <c:v>-1.1795</c:v>
                </c:pt>
                <c:pt idx="172">
                  <c:v>-1.212</c:v>
                </c:pt>
                <c:pt idx="173">
                  <c:v>-1.2649999999999999</c:v>
                </c:pt>
                <c:pt idx="174">
                  <c:v>-1.3069999999999999</c:v>
                </c:pt>
                <c:pt idx="175">
                  <c:v>-1.3225</c:v>
                </c:pt>
                <c:pt idx="176">
                  <c:v>-1.3560000000000001</c:v>
                </c:pt>
                <c:pt idx="177">
                  <c:v>-1.3979999999999999</c:v>
                </c:pt>
                <c:pt idx="178">
                  <c:v>-1.4019999999999999</c:v>
                </c:pt>
                <c:pt idx="179">
                  <c:v>-1.4710000000000001</c:v>
                </c:pt>
                <c:pt idx="180">
                  <c:v>-1.5445</c:v>
                </c:pt>
                <c:pt idx="181">
                  <c:v>-1.5874999999999999</c:v>
                </c:pt>
                <c:pt idx="182">
                  <c:v>-1.6515</c:v>
                </c:pt>
                <c:pt idx="183">
                  <c:v>-1.8005</c:v>
                </c:pt>
                <c:pt idx="184">
                  <c:v>-1.9379999999999999</c:v>
                </c:pt>
                <c:pt idx="185">
                  <c:v>-2.1335000000000002</c:v>
                </c:pt>
                <c:pt idx="186">
                  <c:v>-2.3694999999999999</c:v>
                </c:pt>
                <c:pt idx="187">
                  <c:v>-2.6760000000000002</c:v>
                </c:pt>
                <c:pt idx="188">
                  <c:v>-3.15</c:v>
                </c:pt>
                <c:pt idx="189">
                  <c:v>-3.6720000000000002</c:v>
                </c:pt>
                <c:pt idx="190">
                  <c:v>-4.1050000000000004</c:v>
                </c:pt>
                <c:pt idx="191">
                  <c:v>-4.8194999999999997</c:v>
                </c:pt>
                <c:pt idx="192">
                  <c:v>-5.4524999999999997</c:v>
                </c:pt>
                <c:pt idx="193">
                  <c:v>-6.18</c:v>
                </c:pt>
                <c:pt idx="194">
                  <c:v>-6.91</c:v>
                </c:pt>
                <c:pt idx="195">
                  <c:v>-7.6669999999999998</c:v>
                </c:pt>
                <c:pt idx="196">
                  <c:v>-8.4280000000000008</c:v>
                </c:pt>
                <c:pt idx="197">
                  <c:v>-9.2234999999999996</c:v>
                </c:pt>
                <c:pt idx="198">
                  <c:v>-9.9909999999999997</c:v>
                </c:pt>
                <c:pt idx="199">
                  <c:v>-10.781000000000001</c:v>
                </c:pt>
                <c:pt idx="200">
                  <c:v>-11.5565</c:v>
                </c:pt>
                <c:pt idx="201">
                  <c:v>-12.326000000000001</c:v>
                </c:pt>
                <c:pt idx="202">
                  <c:v>-13.0595</c:v>
                </c:pt>
                <c:pt idx="203">
                  <c:v>-13.808</c:v>
                </c:pt>
                <c:pt idx="204">
                  <c:v>-14.531499999999999</c:v>
                </c:pt>
                <c:pt idx="205">
                  <c:v>-15.211</c:v>
                </c:pt>
                <c:pt idx="206">
                  <c:v>-15.891</c:v>
                </c:pt>
                <c:pt idx="207">
                  <c:v>-16.55</c:v>
                </c:pt>
                <c:pt idx="208">
                  <c:v>-17.198499999999999</c:v>
                </c:pt>
                <c:pt idx="209">
                  <c:v>-17.8705</c:v>
                </c:pt>
                <c:pt idx="210">
                  <c:v>-18.395499999999998</c:v>
                </c:pt>
                <c:pt idx="211">
                  <c:v>-18.939</c:v>
                </c:pt>
                <c:pt idx="212">
                  <c:v>-19.497499999999999</c:v>
                </c:pt>
                <c:pt idx="213">
                  <c:v>-20.0335</c:v>
                </c:pt>
                <c:pt idx="214">
                  <c:v>-20.527999999999999</c:v>
                </c:pt>
                <c:pt idx="215">
                  <c:v>-21.040500000000002</c:v>
                </c:pt>
                <c:pt idx="216">
                  <c:v>-21.4375</c:v>
                </c:pt>
                <c:pt idx="217">
                  <c:v>-21.997</c:v>
                </c:pt>
                <c:pt idx="218">
                  <c:v>-22.347999999999999</c:v>
                </c:pt>
                <c:pt idx="219">
                  <c:v>-22.776499999999999</c:v>
                </c:pt>
                <c:pt idx="220">
                  <c:v>-23.190999999999999</c:v>
                </c:pt>
                <c:pt idx="221">
                  <c:v>-23.521000000000001</c:v>
                </c:pt>
                <c:pt idx="222">
                  <c:v>-23.886500000000002</c:v>
                </c:pt>
                <c:pt idx="223">
                  <c:v>-24.245000000000001</c:v>
                </c:pt>
                <c:pt idx="224">
                  <c:v>-24.571000000000002</c:v>
                </c:pt>
                <c:pt idx="225">
                  <c:v>-24.812000000000001</c:v>
                </c:pt>
                <c:pt idx="226">
                  <c:v>-25.136500000000002</c:v>
                </c:pt>
                <c:pt idx="227">
                  <c:v>-25.343499999999999</c:v>
                </c:pt>
                <c:pt idx="228">
                  <c:v>-25.605</c:v>
                </c:pt>
                <c:pt idx="229">
                  <c:v>-25.921500000000002</c:v>
                </c:pt>
                <c:pt idx="230">
                  <c:v>-26.0745</c:v>
                </c:pt>
                <c:pt idx="231">
                  <c:v>-26.3505</c:v>
                </c:pt>
                <c:pt idx="232">
                  <c:v>-26.493500000000001</c:v>
                </c:pt>
                <c:pt idx="233">
                  <c:v>-26.74</c:v>
                </c:pt>
                <c:pt idx="234">
                  <c:v>-26.914999999999999</c:v>
                </c:pt>
                <c:pt idx="235">
                  <c:v>-27.1145</c:v>
                </c:pt>
                <c:pt idx="236">
                  <c:v>-27.333500000000001</c:v>
                </c:pt>
                <c:pt idx="237">
                  <c:v>-27.5335</c:v>
                </c:pt>
                <c:pt idx="238">
                  <c:v>-27.687999999999999</c:v>
                </c:pt>
                <c:pt idx="239">
                  <c:v>-27.841999999999999</c:v>
                </c:pt>
                <c:pt idx="240">
                  <c:v>-27.9925</c:v>
                </c:pt>
                <c:pt idx="241">
                  <c:v>-28.101500000000001</c:v>
                </c:pt>
                <c:pt idx="242">
                  <c:v>-28.223500000000001</c:v>
                </c:pt>
                <c:pt idx="243">
                  <c:v>-28.357500000000002</c:v>
                </c:pt>
                <c:pt idx="244">
                  <c:v>-28.510999999999999</c:v>
                </c:pt>
                <c:pt idx="245">
                  <c:v>-28.585000000000001</c:v>
                </c:pt>
                <c:pt idx="246">
                  <c:v>-28.7135</c:v>
                </c:pt>
                <c:pt idx="247">
                  <c:v>-28.840499999999999</c:v>
                </c:pt>
                <c:pt idx="248">
                  <c:v>-28.887499999999999</c:v>
                </c:pt>
                <c:pt idx="249">
                  <c:v>-29.015499999999999</c:v>
                </c:pt>
                <c:pt idx="250">
                  <c:v>-29.1</c:v>
                </c:pt>
                <c:pt idx="251">
                  <c:v>-29.16</c:v>
                </c:pt>
                <c:pt idx="252">
                  <c:v>-29.266500000000001</c:v>
                </c:pt>
                <c:pt idx="253">
                  <c:v>-29.266999999999999</c:v>
                </c:pt>
                <c:pt idx="254">
                  <c:v>-29.330500000000001</c:v>
                </c:pt>
                <c:pt idx="255">
                  <c:v>-29.452999999999999</c:v>
                </c:pt>
                <c:pt idx="256">
                  <c:v>-29.515999999999998</c:v>
                </c:pt>
                <c:pt idx="257">
                  <c:v>-29.6295</c:v>
                </c:pt>
                <c:pt idx="258">
                  <c:v>-29.635999999999999</c:v>
                </c:pt>
                <c:pt idx="259">
                  <c:v>-29.6675</c:v>
                </c:pt>
                <c:pt idx="260">
                  <c:v>-29.717500000000001</c:v>
                </c:pt>
                <c:pt idx="261">
                  <c:v>-29.802</c:v>
                </c:pt>
                <c:pt idx="262">
                  <c:v>-29.8125</c:v>
                </c:pt>
                <c:pt idx="263">
                  <c:v>-29.843499999999999</c:v>
                </c:pt>
                <c:pt idx="264">
                  <c:v>-29.9315</c:v>
                </c:pt>
                <c:pt idx="265">
                  <c:v>-29.95</c:v>
                </c:pt>
                <c:pt idx="266">
                  <c:v>-30.045500000000001</c:v>
                </c:pt>
                <c:pt idx="267">
                  <c:v>-30.0335</c:v>
                </c:pt>
                <c:pt idx="268">
                  <c:v>-30.112500000000001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BD4-4C40-BEE5-0FD90B206CAB}"/>
            </c:ext>
          </c:extLst>
        </c:ser>
        <c:ser>
          <c:idx val="4"/>
          <c:order val="4"/>
          <c:tx>
            <c:strRef>
              <c:f>Sheet2!$F$3</c:f>
              <c:strCache>
                <c:ptCount val="1"/>
                <c:pt idx="0">
                  <c:v>Temperature (40% saturated, density 1.45 g/cm3)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Sheet2!$A$4:$A$272</c:f>
              <c:numCache>
                <c:formatCode>General</c:formatCode>
                <c:ptCount val="269"/>
                <c:pt idx="0">
                  <c:v>0</c:v>
                </c:pt>
                <c:pt idx="1">
                  <c:v>1.0561199999999999</c:v>
                </c:pt>
                <c:pt idx="2">
                  <c:v>2.1122299999999998</c:v>
                </c:pt>
                <c:pt idx="3">
                  <c:v>3.1683500000000002</c:v>
                </c:pt>
                <c:pt idx="4">
                  <c:v>4.2244700000000002</c:v>
                </c:pt>
                <c:pt idx="5">
                  <c:v>5.2805799999999996</c:v>
                </c:pt>
                <c:pt idx="6">
                  <c:v>6.3367000000000004</c:v>
                </c:pt>
                <c:pt idx="7">
                  <c:v>7.3928200000000004</c:v>
                </c:pt>
                <c:pt idx="8">
                  <c:v>8.4489300000000007</c:v>
                </c:pt>
                <c:pt idx="9">
                  <c:v>9.5050500000000007</c:v>
                </c:pt>
                <c:pt idx="10">
                  <c:v>10.561170000000001</c:v>
                </c:pt>
                <c:pt idx="11">
                  <c:v>11.617279999999999</c:v>
                </c:pt>
                <c:pt idx="12">
                  <c:v>12.673400000000001</c:v>
                </c:pt>
                <c:pt idx="13">
                  <c:v>13.729520000000001</c:v>
                </c:pt>
                <c:pt idx="14">
                  <c:v>14.785629999999999</c:v>
                </c:pt>
                <c:pt idx="15">
                  <c:v>15.841749999999999</c:v>
                </c:pt>
                <c:pt idx="16">
                  <c:v>16.897870000000001</c:v>
                </c:pt>
                <c:pt idx="17">
                  <c:v>17.953980000000001</c:v>
                </c:pt>
                <c:pt idx="18">
                  <c:v>19.010100000000001</c:v>
                </c:pt>
                <c:pt idx="19">
                  <c:v>20.066220000000001</c:v>
                </c:pt>
                <c:pt idx="20">
                  <c:v>21.122330000000002</c:v>
                </c:pt>
                <c:pt idx="21">
                  <c:v>22.178450000000002</c:v>
                </c:pt>
                <c:pt idx="22">
                  <c:v>23.234570000000001</c:v>
                </c:pt>
                <c:pt idx="23">
                  <c:v>24.290679999999998</c:v>
                </c:pt>
                <c:pt idx="24">
                  <c:v>25.346800000000002</c:v>
                </c:pt>
                <c:pt idx="25">
                  <c:v>26.402920000000002</c:v>
                </c:pt>
                <c:pt idx="26">
                  <c:v>27.459029999999998</c:v>
                </c:pt>
                <c:pt idx="27">
                  <c:v>28.515149999999998</c:v>
                </c:pt>
                <c:pt idx="28">
                  <c:v>29.571269999999998</c:v>
                </c:pt>
                <c:pt idx="29">
                  <c:v>30.627379999999999</c:v>
                </c:pt>
                <c:pt idx="30">
                  <c:v>31.683499999999999</c:v>
                </c:pt>
                <c:pt idx="31">
                  <c:v>32.739620000000002</c:v>
                </c:pt>
                <c:pt idx="32">
                  <c:v>33.795729999999999</c:v>
                </c:pt>
                <c:pt idx="33">
                  <c:v>34.851849999999999</c:v>
                </c:pt>
                <c:pt idx="34">
                  <c:v>35.907969999999999</c:v>
                </c:pt>
                <c:pt idx="35">
                  <c:v>36.964080000000003</c:v>
                </c:pt>
                <c:pt idx="36">
                  <c:v>38.020200000000003</c:v>
                </c:pt>
                <c:pt idx="37">
                  <c:v>39.076320000000003</c:v>
                </c:pt>
                <c:pt idx="38">
                  <c:v>40.132429999999999</c:v>
                </c:pt>
                <c:pt idx="39">
                  <c:v>41.188549999999999</c:v>
                </c:pt>
                <c:pt idx="40">
                  <c:v>42.244669999999999</c:v>
                </c:pt>
                <c:pt idx="41">
                  <c:v>43.300780000000003</c:v>
                </c:pt>
                <c:pt idx="42">
                  <c:v>44.356900000000003</c:v>
                </c:pt>
                <c:pt idx="43">
                  <c:v>45.413020000000003</c:v>
                </c:pt>
                <c:pt idx="44">
                  <c:v>46.46913</c:v>
                </c:pt>
                <c:pt idx="45">
                  <c:v>47.52525</c:v>
                </c:pt>
                <c:pt idx="46">
                  <c:v>48.58137</c:v>
                </c:pt>
                <c:pt idx="47">
                  <c:v>49.637479999999996</c:v>
                </c:pt>
                <c:pt idx="48">
                  <c:v>50.693600000000004</c:v>
                </c:pt>
                <c:pt idx="49">
                  <c:v>51.749720000000003</c:v>
                </c:pt>
                <c:pt idx="50">
                  <c:v>52.80583</c:v>
                </c:pt>
                <c:pt idx="51">
                  <c:v>53.86195</c:v>
                </c:pt>
                <c:pt idx="52">
                  <c:v>54.91807</c:v>
                </c:pt>
                <c:pt idx="53">
                  <c:v>55.974179999999997</c:v>
                </c:pt>
                <c:pt idx="54">
                  <c:v>57.030299999999997</c:v>
                </c:pt>
                <c:pt idx="55">
                  <c:v>58.086419999999997</c:v>
                </c:pt>
                <c:pt idx="56">
                  <c:v>59.142530000000001</c:v>
                </c:pt>
                <c:pt idx="57">
                  <c:v>60.198650000000001</c:v>
                </c:pt>
                <c:pt idx="58">
                  <c:v>61.254770000000001</c:v>
                </c:pt>
                <c:pt idx="59">
                  <c:v>62.310879999999997</c:v>
                </c:pt>
                <c:pt idx="60">
                  <c:v>63.366999999999997</c:v>
                </c:pt>
                <c:pt idx="61">
                  <c:v>64.423119999999997</c:v>
                </c:pt>
                <c:pt idx="62">
                  <c:v>65.479230000000001</c:v>
                </c:pt>
                <c:pt idx="63">
                  <c:v>66.535349999999994</c:v>
                </c:pt>
                <c:pt idx="64">
                  <c:v>67.591470000000001</c:v>
                </c:pt>
                <c:pt idx="65">
                  <c:v>68.647580000000005</c:v>
                </c:pt>
                <c:pt idx="66">
                  <c:v>69.703699999999998</c:v>
                </c:pt>
                <c:pt idx="67">
                  <c:v>70.759820000000005</c:v>
                </c:pt>
                <c:pt idx="68">
                  <c:v>71.815929999999994</c:v>
                </c:pt>
                <c:pt idx="69">
                  <c:v>72.872050000000002</c:v>
                </c:pt>
                <c:pt idx="70">
                  <c:v>73.928169999999994</c:v>
                </c:pt>
                <c:pt idx="71">
                  <c:v>74.984279999999998</c:v>
                </c:pt>
                <c:pt idx="72">
                  <c:v>76.040400000000005</c:v>
                </c:pt>
                <c:pt idx="73">
                  <c:v>77.096519999999998</c:v>
                </c:pt>
                <c:pt idx="74">
                  <c:v>78.152630000000002</c:v>
                </c:pt>
                <c:pt idx="75">
                  <c:v>79.208749999999995</c:v>
                </c:pt>
                <c:pt idx="76">
                  <c:v>80.264870000000002</c:v>
                </c:pt>
                <c:pt idx="77">
                  <c:v>81.320980000000006</c:v>
                </c:pt>
                <c:pt idx="78">
                  <c:v>82.377099999999999</c:v>
                </c:pt>
                <c:pt idx="79">
                  <c:v>83.433220000000006</c:v>
                </c:pt>
                <c:pt idx="80">
                  <c:v>84.489329999999995</c:v>
                </c:pt>
                <c:pt idx="81">
                  <c:v>85.545450000000002</c:v>
                </c:pt>
                <c:pt idx="82">
                  <c:v>86.601569999999995</c:v>
                </c:pt>
                <c:pt idx="83">
                  <c:v>87.657679999999999</c:v>
                </c:pt>
                <c:pt idx="84">
                  <c:v>88.713800000000006</c:v>
                </c:pt>
                <c:pt idx="85">
                  <c:v>89.769919999999999</c:v>
                </c:pt>
                <c:pt idx="86">
                  <c:v>90.826030000000003</c:v>
                </c:pt>
                <c:pt idx="87">
                  <c:v>91.882149999999996</c:v>
                </c:pt>
                <c:pt idx="88">
                  <c:v>92.938270000000003</c:v>
                </c:pt>
                <c:pt idx="89">
                  <c:v>93.994380000000007</c:v>
                </c:pt>
                <c:pt idx="90">
                  <c:v>95.0505</c:v>
                </c:pt>
                <c:pt idx="91">
                  <c:v>96.106620000000007</c:v>
                </c:pt>
                <c:pt idx="92">
                  <c:v>97.162729999999996</c:v>
                </c:pt>
                <c:pt idx="93">
                  <c:v>98.218850000000003</c:v>
                </c:pt>
                <c:pt idx="94">
                  <c:v>99.274969999999996</c:v>
                </c:pt>
                <c:pt idx="95">
                  <c:v>100.33108</c:v>
                </c:pt>
                <c:pt idx="96">
                  <c:v>101.38720000000001</c:v>
                </c:pt>
                <c:pt idx="97">
                  <c:v>102.44332</c:v>
                </c:pt>
                <c:pt idx="98">
                  <c:v>103.49943</c:v>
                </c:pt>
                <c:pt idx="99">
                  <c:v>104.55555</c:v>
                </c:pt>
                <c:pt idx="100">
                  <c:v>105.61167</c:v>
                </c:pt>
                <c:pt idx="101">
                  <c:v>106.66777999999999</c:v>
                </c:pt>
                <c:pt idx="102">
                  <c:v>107.7239</c:v>
                </c:pt>
                <c:pt idx="103">
                  <c:v>108.78001999999999</c:v>
                </c:pt>
                <c:pt idx="104">
                  <c:v>109.83613</c:v>
                </c:pt>
                <c:pt idx="105">
                  <c:v>110.89225</c:v>
                </c:pt>
                <c:pt idx="106">
                  <c:v>111.94837</c:v>
                </c:pt>
                <c:pt idx="107">
                  <c:v>113.00448</c:v>
                </c:pt>
                <c:pt idx="108">
                  <c:v>114.06059999999999</c:v>
                </c:pt>
                <c:pt idx="109">
                  <c:v>115.11672</c:v>
                </c:pt>
                <c:pt idx="110">
                  <c:v>116.17283</c:v>
                </c:pt>
                <c:pt idx="111">
                  <c:v>117.22895</c:v>
                </c:pt>
                <c:pt idx="112">
                  <c:v>118.28507</c:v>
                </c:pt>
                <c:pt idx="113">
                  <c:v>119.34117999999999</c:v>
                </c:pt>
                <c:pt idx="114">
                  <c:v>120.3973</c:v>
                </c:pt>
                <c:pt idx="115">
                  <c:v>121.45341999999999</c:v>
                </c:pt>
                <c:pt idx="116">
                  <c:v>122.50953</c:v>
                </c:pt>
                <c:pt idx="117">
                  <c:v>123.56565000000001</c:v>
                </c:pt>
                <c:pt idx="118">
                  <c:v>124.62177</c:v>
                </c:pt>
                <c:pt idx="119">
                  <c:v>125.67788</c:v>
                </c:pt>
                <c:pt idx="120">
                  <c:v>126.73399999999999</c:v>
                </c:pt>
                <c:pt idx="121">
                  <c:v>127.79012</c:v>
                </c:pt>
                <c:pt idx="122">
                  <c:v>128.84622999999999</c:v>
                </c:pt>
                <c:pt idx="123">
                  <c:v>129.90235000000001</c:v>
                </c:pt>
                <c:pt idx="124">
                  <c:v>130.95847000000001</c:v>
                </c:pt>
                <c:pt idx="125">
                  <c:v>132.01458</c:v>
                </c:pt>
                <c:pt idx="126">
                  <c:v>133.07069999999999</c:v>
                </c:pt>
                <c:pt idx="127">
                  <c:v>134.12682000000001</c:v>
                </c:pt>
                <c:pt idx="128">
                  <c:v>135.18293</c:v>
                </c:pt>
                <c:pt idx="129">
                  <c:v>136.23904999999999</c:v>
                </c:pt>
                <c:pt idx="130">
                  <c:v>137.29517000000001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3</c:v>
                </c:pt>
                <c:pt idx="135">
                  <c:v>4</c:v>
                </c:pt>
                <c:pt idx="136">
                  <c:v>5</c:v>
                </c:pt>
                <c:pt idx="137">
                  <c:v>6</c:v>
                </c:pt>
                <c:pt idx="138">
                  <c:v>7</c:v>
                </c:pt>
                <c:pt idx="139">
                  <c:v>8</c:v>
                </c:pt>
                <c:pt idx="140">
                  <c:v>9</c:v>
                </c:pt>
                <c:pt idx="141">
                  <c:v>10</c:v>
                </c:pt>
                <c:pt idx="142">
                  <c:v>11</c:v>
                </c:pt>
                <c:pt idx="143">
                  <c:v>12</c:v>
                </c:pt>
                <c:pt idx="144">
                  <c:v>13</c:v>
                </c:pt>
                <c:pt idx="145">
                  <c:v>14</c:v>
                </c:pt>
                <c:pt idx="146">
                  <c:v>15</c:v>
                </c:pt>
                <c:pt idx="147">
                  <c:v>16</c:v>
                </c:pt>
                <c:pt idx="148">
                  <c:v>17</c:v>
                </c:pt>
                <c:pt idx="149">
                  <c:v>18</c:v>
                </c:pt>
                <c:pt idx="150">
                  <c:v>19</c:v>
                </c:pt>
                <c:pt idx="151">
                  <c:v>20</c:v>
                </c:pt>
                <c:pt idx="152">
                  <c:v>21</c:v>
                </c:pt>
                <c:pt idx="153">
                  <c:v>22</c:v>
                </c:pt>
                <c:pt idx="154">
                  <c:v>23</c:v>
                </c:pt>
                <c:pt idx="155">
                  <c:v>24</c:v>
                </c:pt>
                <c:pt idx="156">
                  <c:v>25</c:v>
                </c:pt>
                <c:pt idx="157">
                  <c:v>26</c:v>
                </c:pt>
                <c:pt idx="158">
                  <c:v>27</c:v>
                </c:pt>
                <c:pt idx="159">
                  <c:v>28</c:v>
                </c:pt>
                <c:pt idx="160">
                  <c:v>29</c:v>
                </c:pt>
                <c:pt idx="161">
                  <c:v>30</c:v>
                </c:pt>
                <c:pt idx="162">
                  <c:v>31</c:v>
                </c:pt>
                <c:pt idx="163">
                  <c:v>32</c:v>
                </c:pt>
                <c:pt idx="164">
                  <c:v>33</c:v>
                </c:pt>
                <c:pt idx="165">
                  <c:v>34</c:v>
                </c:pt>
                <c:pt idx="166">
                  <c:v>35</c:v>
                </c:pt>
                <c:pt idx="167">
                  <c:v>36</c:v>
                </c:pt>
                <c:pt idx="168">
                  <c:v>37</c:v>
                </c:pt>
                <c:pt idx="169">
                  <c:v>38</c:v>
                </c:pt>
                <c:pt idx="170">
                  <c:v>39</c:v>
                </c:pt>
                <c:pt idx="171">
                  <c:v>40</c:v>
                </c:pt>
                <c:pt idx="172">
                  <c:v>41</c:v>
                </c:pt>
                <c:pt idx="173">
                  <c:v>42</c:v>
                </c:pt>
                <c:pt idx="174">
                  <c:v>43</c:v>
                </c:pt>
                <c:pt idx="175">
                  <c:v>44</c:v>
                </c:pt>
                <c:pt idx="176">
                  <c:v>45</c:v>
                </c:pt>
                <c:pt idx="177">
                  <c:v>46</c:v>
                </c:pt>
                <c:pt idx="178">
                  <c:v>47</c:v>
                </c:pt>
                <c:pt idx="179">
                  <c:v>48</c:v>
                </c:pt>
                <c:pt idx="180">
                  <c:v>49</c:v>
                </c:pt>
                <c:pt idx="181">
                  <c:v>50</c:v>
                </c:pt>
                <c:pt idx="182">
                  <c:v>51</c:v>
                </c:pt>
                <c:pt idx="183">
                  <c:v>52</c:v>
                </c:pt>
                <c:pt idx="184">
                  <c:v>53</c:v>
                </c:pt>
                <c:pt idx="185">
                  <c:v>54</c:v>
                </c:pt>
                <c:pt idx="186">
                  <c:v>55</c:v>
                </c:pt>
                <c:pt idx="187">
                  <c:v>56</c:v>
                </c:pt>
                <c:pt idx="188">
                  <c:v>57</c:v>
                </c:pt>
                <c:pt idx="189">
                  <c:v>58</c:v>
                </c:pt>
                <c:pt idx="190">
                  <c:v>59</c:v>
                </c:pt>
                <c:pt idx="191">
                  <c:v>60</c:v>
                </c:pt>
                <c:pt idx="192">
                  <c:v>61</c:v>
                </c:pt>
                <c:pt idx="193">
                  <c:v>62</c:v>
                </c:pt>
                <c:pt idx="194">
                  <c:v>63</c:v>
                </c:pt>
                <c:pt idx="195">
                  <c:v>64</c:v>
                </c:pt>
                <c:pt idx="196">
                  <c:v>65</c:v>
                </c:pt>
                <c:pt idx="197">
                  <c:v>66</c:v>
                </c:pt>
                <c:pt idx="198">
                  <c:v>67</c:v>
                </c:pt>
                <c:pt idx="199">
                  <c:v>68</c:v>
                </c:pt>
                <c:pt idx="200">
                  <c:v>69</c:v>
                </c:pt>
                <c:pt idx="201">
                  <c:v>70</c:v>
                </c:pt>
                <c:pt idx="202">
                  <c:v>71</c:v>
                </c:pt>
                <c:pt idx="203">
                  <c:v>72</c:v>
                </c:pt>
                <c:pt idx="204">
                  <c:v>73</c:v>
                </c:pt>
                <c:pt idx="205">
                  <c:v>74</c:v>
                </c:pt>
                <c:pt idx="206">
                  <c:v>75</c:v>
                </c:pt>
                <c:pt idx="207">
                  <c:v>76</c:v>
                </c:pt>
                <c:pt idx="208">
                  <c:v>77</c:v>
                </c:pt>
                <c:pt idx="209">
                  <c:v>78</c:v>
                </c:pt>
                <c:pt idx="210">
                  <c:v>79</c:v>
                </c:pt>
                <c:pt idx="211">
                  <c:v>80</c:v>
                </c:pt>
                <c:pt idx="212">
                  <c:v>81</c:v>
                </c:pt>
                <c:pt idx="213">
                  <c:v>82</c:v>
                </c:pt>
                <c:pt idx="214">
                  <c:v>83</c:v>
                </c:pt>
                <c:pt idx="215">
                  <c:v>84</c:v>
                </c:pt>
                <c:pt idx="216">
                  <c:v>85</c:v>
                </c:pt>
                <c:pt idx="217">
                  <c:v>86</c:v>
                </c:pt>
                <c:pt idx="218">
                  <c:v>87</c:v>
                </c:pt>
                <c:pt idx="219">
                  <c:v>88</c:v>
                </c:pt>
                <c:pt idx="220">
                  <c:v>89</c:v>
                </c:pt>
                <c:pt idx="221">
                  <c:v>90</c:v>
                </c:pt>
                <c:pt idx="222">
                  <c:v>91</c:v>
                </c:pt>
                <c:pt idx="223">
                  <c:v>92</c:v>
                </c:pt>
                <c:pt idx="224">
                  <c:v>93</c:v>
                </c:pt>
                <c:pt idx="225">
                  <c:v>94</c:v>
                </c:pt>
                <c:pt idx="226">
                  <c:v>95</c:v>
                </c:pt>
                <c:pt idx="227">
                  <c:v>96</c:v>
                </c:pt>
                <c:pt idx="228">
                  <c:v>97</c:v>
                </c:pt>
                <c:pt idx="229">
                  <c:v>98</c:v>
                </c:pt>
                <c:pt idx="230">
                  <c:v>99</c:v>
                </c:pt>
                <c:pt idx="231">
                  <c:v>100</c:v>
                </c:pt>
                <c:pt idx="232">
                  <c:v>101</c:v>
                </c:pt>
                <c:pt idx="233">
                  <c:v>102</c:v>
                </c:pt>
                <c:pt idx="234">
                  <c:v>103</c:v>
                </c:pt>
                <c:pt idx="235">
                  <c:v>104</c:v>
                </c:pt>
                <c:pt idx="236">
                  <c:v>105</c:v>
                </c:pt>
                <c:pt idx="237">
                  <c:v>106</c:v>
                </c:pt>
                <c:pt idx="238">
                  <c:v>107</c:v>
                </c:pt>
                <c:pt idx="239">
                  <c:v>108</c:v>
                </c:pt>
                <c:pt idx="240">
                  <c:v>109</c:v>
                </c:pt>
                <c:pt idx="241">
                  <c:v>110</c:v>
                </c:pt>
                <c:pt idx="242">
                  <c:v>111</c:v>
                </c:pt>
                <c:pt idx="243">
                  <c:v>112</c:v>
                </c:pt>
                <c:pt idx="244">
                  <c:v>113</c:v>
                </c:pt>
                <c:pt idx="245">
                  <c:v>114</c:v>
                </c:pt>
                <c:pt idx="246">
                  <c:v>115</c:v>
                </c:pt>
                <c:pt idx="247">
                  <c:v>116</c:v>
                </c:pt>
                <c:pt idx="248">
                  <c:v>117</c:v>
                </c:pt>
                <c:pt idx="249">
                  <c:v>118</c:v>
                </c:pt>
                <c:pt idx="250">
                  <c:v>119</c:v>
                </c:pt>
                <c:pt idx="251">
                  <c:v>120</c:v>
                </c:pt>
                <c:pt idx="252">
                  <c:v>121</c:v>
                </c:pt>
                <c:pt idx="253">
                  <c:v>122</c:v>
                </c:pt>
                <c:pt idx="254">
                  <c:v>123</c:v>
                </c:pt>
                <c:pt idx="255">
                  <c:v>124</c:v>
                </c:pt>
                <c:pt idx="256">
                  <c:v>125</c:v>
                </c:pt>
                <c:pt idx="257">
                  <c:v>126</c:v>
                </c:pt>
                <c:pt idx="258">
                  <c:v>127</c:v>
                </c:pt>
                <c:pt idx="259">
                  <c:v>128</c:v>
                </c:pt>
                <c:pt idx="260">
                  <c:v>129</c:v>
                </c:pt>
                <c:pt idx="261">
                  <c:v>130</c:v>
                </c:pt>
                <c:pt idx="262">
                  <c:v>131</c:v>
                </c:pt>
                <c:pt idx="263">
                  <c:v>132</c:v>
                </c:pt>
                <c:pt idx="264">
                  <c:v>133</c:v>
                </c:pt>
                <c:pt idx="265">
                  <c:v>134</c:v>
                </c:pt>
                <c:pt idx="266">
                  <c:v>135</c:v>
                </c:pt>
                <c:pt idx="267">
                  <c:v>136</c:v>
                </c:pt>
                <c:pt idx="268">
                  <c:v>137</c:v>
                </c:pt>
              </c:numCache>
            </c:numRef>
          </c:xVal>
          <c:yVal>
            <c:numRef>
              <c:f>Sheet2!$F$4:$F$272</c:f>
              <c:numCache>
                <c:formatCode>General</c:formatCode>
                <c:ptCount val="269"/>
                <c:pt idx="131">
                  <c:v>16.628</c:v>
                </c:pt>
                <c:pt idx="132">
                  <c:v>17.457000000000001</c:v>
                </c:pt>
                <c:pt idx="133">
                  <c:v>17.224</c:v>
                </c:pt>
                <c:pt idx="134">
                  <c:v>16.433</c:v>
                </c:pt>
                <c:pt idx="135">
                  <c:v>15.455</c:v>
                </c:pt>
                <c:pt idx="136">
                  <c:v>14.356999999999999</c:v>
                </c:pt>
                <c:pt idx="137">
                  <c:v>13.183999999999999</c:v>
                </c:pt>
                <c:pt idx="138">
                  <c:v>11.989000000000001</c:v>
                </c:pt>
                <c:pt idx="139">
                  <c:v>10.813000000000001</c:v>
                </c:pt>
                <c:pt idx="140">
                  <c:v>9.5920000000000005</c:v>
                </c:pt>
                <c:pt idx="141">
                  <c:v>8.3640000000000008</c:v>
                </c:pt>
                <c:pt idx="142">
                  <c:v>7.2469999999999999</c:v>
                </c:pt>
                <c:pt idx="143">
                  <c:v>6.0940000000000003</c:v>
                </c:pt>
                <c:pt idx="144">
                  <c:v>5.0309999999999997</c:v>
                </c:pt>
                <c:pt idx="145">
                  <c:v>3.9350000000000001</c:v>
                </c:pt>
                <c:pt idx="146">
                  <c:v>2.8959999999999999</c:v>
                </c:pt>
                <c:pt idx="147">
                  <c:v>1.915</c:v>
                </c:pt>
                <c:pt idx="148">
                  <c:v>0.997</c:v>
                </c:pt>
                <c:pt idx="149">
                  <c:v>0.33200000000000002</c:v>
                </c:pt>
                <c:pt idx="150">
                  <c:v>-0.33</c:v>
                </c:pt>
                <c:pt idx="151">
                  <c:v>-0.74199999999999999</c:v>
                </c:pt>
                <c:pt idx="152">
                  <c:v>-1.1839999999999999</c:v>
                </c:pt>
                <c:pt idx="153">
                  <c:v>-1.6759999999999999</c:v>
                </c:pt>
                <c:pt idx="154">
                  <c:v>-2.1920000000000002</c:v>
                </c:pt>
                <c:pt idx="155">
                  <c:v>-2.5859999999999999</c:v>
                </c:pt>
                <c:pt idx="156">
                  <c:v>-3.0369999999999999</c:v>
                </c:pt>
                <c:pt idx="157">
                  <c:v>-3.6179999999999999</c:v>
                </c:pt>
                <c:pt idx="158">
                  <c:v>-4.08</c:v>
                </c:pt>
                <c:pt idx="159">
                  <c:v>-4.5670000000000002</c:v>
                </c:pt>
                <c:pt idx="160">
                  <c:v>-5.0069999999999997</c:v>
                </c:pt>
                <c:pt idx="161">
                  <c:v>-5.57</c:v>
                </c:pt>
                <c:pt idx="162">
                  <c:v>-6.0979999999999999</c:v>
                </c:pt>
                <c:pt idx="163">
                  <c:v>-6.8150000000000004</c:v>
                </c:pt>
                <c:pt idx="164">
                  <c:v>-7.6840000000000002</c:v>
                </c:pt>
                <c:pt idx="165">
                  <c:v>-8.7279999999999998</c:v>
                </c:pt>
                <c:pt idx="166">
                  <c:v>-9.923</c:v>
                </c:pt>
                <c:pt idx="167">
                  <c:v>-11.244</c:v>
                </c:pt>
                <c:pt idx="168">
                  <c:v>-12.561</c:v>
                </c:pt>
                <c:pt idx="169">
                  <c:v>-13.932</c:v>
                </c:pt>
                <c:pt idx="170">
                  <c:v>-15.285</c:v>
                </c:pt>
                <c:pt idx="171">
                  <c:v>-16.494</c:v>
                </c:pt>
                <c:pt idx="172">
                  <c:v>-17.745000000000001</c:v>
                </c:pt>
                <c:pt idx="173">
                  <c:v>-18.763999999999999</c:v>
                </c:pt>
                <c:pt idx="174">
                  <c:v>-19.788</c:v>
                </c:pt>
                <c:pt idx="175">
                  <c:v>-20.762</c:v>
                </c:pt>
                <c:pt idx="176">
                  <c:v>-21.643000000000001</c:v>
                </c:pt>
                <c:pt idx="177">
                  <c:v>-22.545999999999999</c:v>
                </c:pt>
                <c:pt idx="178">
                  <c:v>-23.285</c:v>
                </c:pt>
                <c:pt idx="179">
                  <c:v>-24.042000000000002</c:v>
                </c:pt>
                <c:pt idx="180">
                  <c:v>-24.690999999999999</c:v>
                </c:pt>
                <c:pt idx="181">
                  <c:v>-25.277000000000001</c:v>
                </c:pt>
                <c:pt idx="182">
                  <c:v>-25.824999999999999</c:v>
                </c:pt>
                <c:pt idx="183">
                  <c:v>-26.314</c:v>
                </c:pt>
                <c:pt idx="184">
                  <c:v>-26.791</c:v>
                </c:pt>
                <c:pt idx="185">
                  <c:v>-27.201000000000001</c:v>
                </c:pt>
                <c:pt idx="186">
                  <c:v>-27.646000000000001</c:v>
                </c:pt>
                <c:pt idx="187">
                  <c:v>-27.946999999999999</c:v>
                </c:pt>
                <c:pt idx="188">
                  <c:v>-28.228999999999999</c:v>
                </c:pt>
                <c:pt idx="189">
                  <c:v>-28.600999999999999</c:v>
                </c:pt>
                <c:pt idx="190">
                  <c:v>-28.922999999999998</c:v>
                </c:pt>
                <c:pt idx="191">
                  <c:v>-29.183</c:v>
                </c:pt>
                <c:pt idx="192">
                  <c:v>-29.370999999999999</c:v>
                </c:pt>
                <c:pt idx="193">
                  <c:v>-29.52</c:v>
                </c:pt>
                <c:pt idx="194">
                  <c:v>-29.789000000000001</c:v>
                </c:pt>
                <c:pt idx="195">
                  <c:v>-29.863</c:v>
                </c:pt>
                <c:pt idx="196">
                  <c:v>-30.123999999999999</c:v>
                </c:pt>
                <c:pt idx="197">
                  <c:v>-30.242999999999999</c:v>
                </c:pt>
                <c:pt idx="198">
                  <c:v>-30.39</c:v>
                </c:pt>
                <c:pt idx="199">
                  <c:v>-30.518000000000001</c:v>
                </c:pt>
                <c:pt idx="200">
                  <c:v>-30.620999999999999</c:v>
                </c:pt>
                <c:pt idx="201">
                  <c:v>-30.741</c:v>
                </c:pt>
                <c:pt idx="202">
                  <c:v>-30.751999999999999</c:v>
                </c:pt>
                <c:pt idx="203">
                  <c:v>-30.927</c:v>
                </c:pt>
                <c:pt idx="204">
                  <c:v>-30.937999999999999</c:v>
                </c:pt>
                <c:pt idx="205">
                  <c:v>-31.02</c:v>
                </c:pt>
                <c:pt idx="206">
                  <c:v>-31.113</c:v>
                </c:pt>
                <c:pt idx="207">
                  <c:v>-31.227</c:v>
                </c:pt>
                <c:pt idx="208">
                  <c:v>-31.238</c:v>
                </c:pt>
                <c:pt idx="209">
                  <c:v>-31.279</c:v>
                </c:pt>
                <c:pt idx="210">
                  <c:v>-31.335999999999999</c:v>
                </c:pt>
                <c:pt idx="211">
                  <c:v>-31.347999999999999</c:v>
                </c:pt>
                <c:pt idx="212">
                  <c:v>-31.385999999999999</c:v>
                </c:pt>
                <c:pt idx="213">
                  <c:v>-31.445</c:v>
                </c:pt>
                <c:pt idx="214">
                  <c:v>-31.576000000000001</c:v>
                </c:pt>
                <c:pt idx="215">
                  <c:v>-31.556000000000001</c:v>
                </c:pt>
                <c:pt idx="216">
                  <c:v>-31.699000000000002</c:v>
                </c:pt>
                <c:pt idx="217">
                  <c:v>-31.643999999999998</c:v>
                </c:pt>
                <c:pt idx="218">
                  <c:v>-31.751000000000001</c:v>
                </c:pt>
                <c:pt idx="219">
                  <c:v>-31.664000000000001</c:v>
                </c:pt>
                <c:pt idx="220">
                  <c:v>-31.669</c:v>
                </c:pt>
                <c:pt idx="221">
                  <c:v>-31.69</c:v>
                </c:pt>
                <c:pt idx="222">
                  <c:v>-31.707999999999998</c:v>
                </c:pt>
                <c:pt idx="223">
                  <c:v>-31.812000000000001</c:v>
                </c:pt>
                <c:pt idx="224">
                  <c:v>-31.756</c:v>
                </c:pt>
                <c:pt idx="225">
                  <c:v>-31.802</c:v>
                </c:pt>
                <c:pt idx="226">
                  <c:v>-31.798999999999999</c:v>
                </c:pt>
                <c:pt idx="227">
                  <c:v>-31.805</c:v>
                </c:pt>
                <c:pt idx="228">
                  <c:v>-31.850999999999999</c:v>
                </c:pt>
                <c:pt idx="229">
                  <c:v>-31.797000000000001</c:v>
                </c:pt>
                <c:pt idx="230">
                  <c:v>-31.754000000000001</c:v>
                </c:pt>
                <c:pt idx="231">
                  <c:v>-31.757999999999999</c:v>
                </c:pt>
                <c:pt idx="232">
                  <c:v>-31.844999999999999</c:v>
                </c:pt>
                <c:pt idx="233">
                  <c:v>-31.768999999999998</c:v>
                </c:pt>
                <c:pt idx="234">
                  <c:v>-31.794</c:v>
                </c:pt>
                <c:pt idx="235">
                  <c:v>-31.785</c:v>
                </c:pt>
                <c:pt idx="236">
                  <c:v>-31.779</c:v>
                </c:pt>
                <c:pt idx="237">
                  <c:v>-31.762</c:v>
                </c:pt>
                <c:pt idx="238">
                  <c:v>-31.753</c:v>
                </c:pt>
                <c:pt idx="239">
                  <c:v>-31.76</c:v>
                </c:pt>
                <c:pt idx="240">
                  <c:v>-31.795999999999999</c:v>
                </c:pt>
                <c:pt idx="241">
                  <c:v>-31.824000000000002</c:v>
                </c:pt>
                <c:pt idx="242">
                  <c:v>-31.808</c:v>
                </c:pt>
                <c:pt idx="243">
                  <c:v>-31.788</c:v>
                </c:pt>
                <c:pt idx="244">
                  <c:v>-31.811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BD4-4C40-BEE5-0FD90B206CAB}"/>
            </c:ext>
          </c:extLst>
        </c:ser>
        <c:ser>
          <c:idx val="5"/>
          <c:order val="5"/>
          <c:tx>
            <c:strRef>
              <c:f>Sheet2!$G$3</c:f>
              <c:strCache>
                <c:ptCount val="1"/>
                <c:pt idx="0">
                  <c:v>Temperature (20% saturated, 1.45 g/cm3)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Sheet2!$A$4:$A$272</c:f>
              <c:numCache>
                <c:formatCode>General</c:formatCode>
                <c:ptCount val="269"/>
                <c:pt idx="0">
                  <c:v>0</c:v>
                </c:pt>
                <c:pt idx="1">
                  <c:v>1.0561199999999999</c:v>
                </c:pt>
                <c:pt idx="2">
                  <c:v>2.1122299999999998</c:v>
                </c:pt>
                <c:pt idx="3">
                  <c:v>3.1683500000000002</c:v>
                </c:pt>
                <c:pt idx="4">
                  <c:v>4.2244700000000002</c:v>
                </c:pt>
                <c:pt idx="5">
                  <c:v>5.2805799999999996</c:v>
                </c:pt>
                <c:pt idx="6">
                  <c:v>6.3367000000000004</c:v>
                </c:pt>
                <c:pt idx="7">
                  <c:v>7.3928200000000004</c:v>
                </c:pt>
                <c:pt idx="8">
                  <c:v>8.4489300000000007</c:v>
                </c:pt>
                <c:pt idx="9">
                  <c:v>9.5050500000000007</c:v>
                </c:pt>
                <c:pt idx="10">
                  <c:v>10.561170000000001</c:v>
                </c:pt>
                <c:pt idx="11">
                  <c:v>11.617279999999999</c:v>
                </c:pt>
                <c:pt idx="12">
                  <c:v>12.673400000000001</c:v>
                </c:pt>
                <c:pt idx="13">
                  <c:v>13.729520000000001</c:v>
                </c:pt>
                <c:pt idx="14">
                  <c:v>14.785629999999999</c:v>
                </c:pt>
                <c:pt idx="15">
                  <c:v>15.841749999999999</c:v>
                </c:pt>
                <c:pt idx="16">
                  <c:v>16.897870000000001</c:v>
                </c:pt>
                <c:pt idx="17">
                  <c:v>17.953980000000001</c:v>
                </c:pt>
                <c:pt idx="18">
                  <c:v>19.010100000000001</c:v>
                </c:pt>
                <c:pt idx="19">
                  <c:v>20.066220000000001</c:v>
                </c:pt>
                <c:pt idx="20">
                  <c:v>21.122330000000002</c:v>
                </c:pt>
                <c:pt idx="21">
                  <c:v>22.178450000000002</c:v>
                </c:pt>
                <c:pt idx="22">
                  <c:v>23.234570000000001</c:v>
                </c:pt>
                <c:pt idx="23">
                  <c:v>24.290679999999998</c:v>
                </c:pt>
                <c:pt idx="24">
                  <c:v>25.346800000000002</c:v>
                </c:pt>
                <c:pt idx="25">
                  <c:v>26.402920000000002</c:v>
                </c:pt>
                <c:pt idx="26">
                  <c:v>27.459029999999998</c:v>
                </c:pt>
                <c:pt idx="27">
                  <c:v>28.515149999999998</c:v>
                </c:pt>
                <c:pt idx="28">
                  <c:v>29.571269999999998</c:v>
                </c:pt>
                <c:pt idx="29">
                  <c:v>30.627379999999999</c:v>
                </c:pt>
                <c:pt idx="30">
                  <c:v>31.683499999999999</c:v>
                </c:pt>
                <c:pt idx="31">
                  <c:v>32.739620000000002</c:v>
                </c:pt>
                <c:pt idx="32">
                  <c:v>33.795729999999999</c:v>
                </c:pt>
                <c:pt idx="33">
                  <c:v>34.851849999999999</c:v>
                </c:pt>
                <c:pt idx="34">
                  <c:v>35.907969999999999</c:v>
                </c:pt>
                <c:pt idx="35">
                  <c:v>36.964080000000003</c:v>
                </c:pt>
                <c:pt idx="36">
                  <c:v>38.020200000000003</c:v>
                </c:pt>
                <c:pt idx="37">
                  <c:v>39.076320000000003</c:v>
                </c:pt>
                <c:pt idx="38">
                  <c:v>40.132429999999999</c:v>
                </c:pt>
                <c:pt idx="39">
                  <c:v>41.188549999999999</c:v>
                </c:pt>
                <c:pt idx="40">
                  <c:v>42.244669999999999</c:v>
                </c:pt>
                <c:pt idx="41">
                  <c:v>43.300780000000003</c:v>
                </c:pt>
                <c:pt idx="42">
                  <c:v>44.356900000000003</c:v>
                </c:pt>
                <c:pt idx="43">
                  <c:v>45.413020000000003</c:v>
                </c:pt>
                <c:pt idx="44">
                  <c:v>46.46913</c:v>
                </c:pt>
                <c:pt idx="45">
                  <c:v>47.52525</c:v>
                </c:pt>
                <c:pt idx="46">
                  <c:v>48.58137</c:v>
                </c:pt>
                <c:pt idx="47">
                  <c:v>49.637479999999996</c:v>
                </c:pt>
                <c:pt idx="48">
                  <c:v>50.693600000000004</c:v>
                </c:pt>
                <c:pt idx="49">
                  <c:v>51.749720000000003</c:v>
                </c:pt>
                <c:pt idx="50">
                  <c:v>52.80583</c:v>
                </c:pt>
                <c:pt idx="51">
                  <c:v>53.86195</c:v>
                </c:pt>
                <c:pt idx="52">
                  <c:v>54.91807</c:v>
                </c:pt>
                <c:pt idx="53">
                  <c:v>55.974179999999997</c:v>
                </c:pt>
                <c:pt idx="54">
                  <c:v>57.030299999999997</c:v>
                </c:pt>
                <c:pt idx="55">
                  <c:v>58.086419999999997</c:v>
                </c:pt>
                <c:pt idx="56">
                  <c:v>59.142530000000001</c:v>
                </c:pt>
                <c:pt idx="57">
                  <c:v>60.198650000000001</c:v>
                </c:pt>
                <c:pt idx="58">
                  <c:v>61.254770000000001</c:v>
                </c:pt>
                <c:pt idx="59">
                  <c:v>62.310879999999997</c:v>
                </c:pt>
                <c:pt idx="60">
                  <c:v>63.366999999999997</c:v>
                </c:pt>
                <c:pt idx="61">
                  <c:v>64.423119999999997</c:v>
                </c:pt>
                <c:pt idx="62">
                  <c:v>65.479230000000001</c:v>
                </c:pt>
                <c:pt idx="63">
                  <c:v>66.535349999999994</c:v>
                </c:pt>
                <c:pt idx="64">
                  <c:v>67.591470000000001</c:v>
                </c:pt>
                <c:pt idx="65">
                  <c:v>68.647580000000005</c:v>
                </c:pt>
                <c:pt idx="66">
                  <c:v>69.703699999999998</c:v>
                </c:pt>
                <c:pt idx="67">
                  <c:v>70.759820000000005</c:v>
                </c:pt>
                <c:pt idx="68">
                  <c:v>71.815929999999994</c:v>
                </c:pt>
                <c:pt idx="69">
                  <c:v>72.872050000000002</c:v>
                </c:pt>
                <c:pt idx="70">
                  <c:v>73.928169999999994</c:v>
                </c:pt>
                <c:pt idx="71">
                  <c:v>74.984279999999998</c:v>
                </c:pt>
                <c:pt idx="72">
                  <c:v>76.040400000000005</c:v>
                </c:pt>
                <c:pt idx="73">
                  <c:v>77.096519999999998</c:v>
                </c:pt>
                <c:pt idx="74">
                  <c:v>78.152630000000002</c:v>
                </c:pt>
                <c:pt idx="75">
                  <c:v>79.208749999999995</c:v>
                </c:pt>
                <c:pt idx="76">
                  <c:v>80.264870000000002</c:v>
                </c:pt>
                <c:pt idx="77">
                  <c:v>81.320980000000006</c:v>
                </c:pt>
                <c:pt idx="78">
                  <c:v>82.377099999999999</c:v>
                </c:pt>
                <c:pt idx="79">
                  <c:v>83.433220000000006</c:v>
                </c:pt>
                <c:pt idx="80">
                  <c:v>84.489329999999995</c:v>
                </c:pt>
                <c:pt idx="81">
                  <c:v>85.545450000000002</c:v>
                </c:pt>
                <c:pt idx="82">
                  <c:v>86.601569999999995</c:v>
                </c:pt>
                <c:pt idx="83">
                  <c:v>87.657679999999999</c:v>
                </c:pt>
                <c:pt idx="84">
                  <c:v>88.713800000000006</c:v>
                </c:pt>
                <c:pt idx="85">
                  <c:v>89.769919999999999</c:v>
                </c:pt>
                <c:pt idx="86">
                  <c:v>90.826030000000003</c:v>
                </c:pt>
                <c:pt idx="87">
                  <c:v>91.882149999999996</c:v>
                </c:pt>
                <c:pt idx="88">
                  <c:v>92.938270000000003</c:v>
                </c:pt>
                <c:pt idx="89">
                  <c:v>93.994380000000007</c:v>
                </c:pt>
                <c:pt idx="90">
                  <c:v>95.0505</c:v>
                </c:pt>
                <c:pt idx="91">
                  <c:v>96.106620000000007</c:v>
                </c:pt>
                <c:pt idx="92">
                  <c:v>97.162729999999996</c:v>
                </c:pt>
                <c:pt idx="93">
                  <c:v>98.218850000000003</c:v>
                </c:pt>
                <c:pt idx="94">
                  <c:v>99.274969999999996</c:v>
                </c:pt>
                <c:pt idx="95">
                  <c:v>100.33108</c:v>
                </c:pt>
                <c:pt idx="96">
                  <c:v>101.38720000000001</c:v>
                </c:pt>
                <c:pt idx="97">
                  <c:v>102.44332</c:v>
                </c:pt>
                <c:pt idx="98">
                  <c:v>103.49943</c:v>
                </c:pt>
                <c:pt idx="99">
                  <c:v>104.55555</c:v>
                </c:pt>
                <c:pt idx="100">
                  <c:v>105.61167</c:v>
                </c:pt>
                <c:pt idx="101">
                  <c:v>106.66777999999999</c:v>
                </c:pt>
                <c:pt idx="102">
                  <c:v>107.7239</c:v>
                </c:pt>
                <c:pt idx="103">
                  <c:v>108.78001999999999</c:v>
                </c:pt>
                <c:pt idx="104">
                  <c:v>109.83613</c:v>
                </c:pt>
                <c:pt idx="105">
                  <c:v>110.89225</c:v>
                </c:pt>
                <c:pt idx="106">
                  <c:v>111.94837</c:v>
                </c:pt>
                <c:pt idx="107">
                  <c:v>113.00448</c:v>
                </c:pt>
                <c:pt idx="108">
                  <c:v>114.06059999999999</c:v>
                </c:pt>
                <c:pt idx="109">
                  <c:v>115.11672</c:v>
                </c:pt>
                <c:pt idx="110">
                  <c:v>116.17283</c:v>
                </c:pt>
                <c:pt idx="111">
                  <c:v>117.22895</c:v>
                </c:pt>
                <c:pt idx="112">
                  <c:v>118.28507</c:v>
                </c:pt>
                <c:pt idx="113">
                  <c:v>119.34117999999999</c:v>
                </c:pt>
                <c:pt idx="114">
                  <c:v>120.3973</c:v>
                </c:pt>
                <c:pt idx="115">
                  <c:v>121.45341999999999</c:v>
                </c:pt>
                <c:pt idx="116">
                  <c:v>122.50953</c:v>
                </c:pt>
                <c:pt idx="117">
                  <c:v>123.56565000000001</c:v>
                </c:pt>
                <c:pt idx="118">
                  <c:v>124.62177</c:v>
                </c:pt>
                <c:pt idx="119">
                  <c:v>125.67788</c:v>
                </c:pt>
                <c:pt idx="120">
                  <c:v>126.73399999999999</c:v>
                </c:pt>
                <c:pt idx="121">
                  <c:v>127.79012</c:v>
                </c:pt>
                <c:pt idx="122">
                  <c:v>128.84622999999999</c:v>
                </c:pt>
                <c:pt idx="123">
                  <c:v>129.90235000000001</c:v>
                </c:pt>
                <c:pt idx="124">
                  <c:v>130.95847000000001</c:v>
                </c:pt>
                <c:pt idx="125">
                  <c:v>132.01458</c:v>
                </c:pt>
                <c:pt idx="126">
                  <c:v>133.07069999999999</c:v>
                </c:pt>
                <c:pt idx="127">
                  <c:v>134.12682000000001</c:v>
                </c:pt>
                <c:pt idx="128">
                  <c:v>135.18293</c:v>
                </c:pt>
                <c:pt idx="129">
                  <c:v>136.23904999999999</c:v>
                </c:pt>
                <c:pt idx="130">
                  <c:v>137.29517000000001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3</c:v>
                </c:pt>
                <c:pt idx="135">
                  <c:v>4</c:v>
                </c:pt>
                <c:pt idx="136">
                  <c:v>5</c:v>
                </c:pt>
                <c:pt idx="137">
                  <c:v>6</c:v>
                </c:pt>
                <c:pt idx="138">
                  <c:v>7</c:v>
                </c:pt>
                <c:pt idx="139">
                  <c:v>8</c:v>
                </c:pt>
                <c:pt idx="140">
                  <c:v>9</c:v>
                </c:pt>
                <c:pt idx="141">
                  <c:v>10</c:v>
                </c:pt>
                <c:pt idx="142">
                  <c:v>11</c:v>
                </c:pt>
                <c:pt idx="143">
                  <c:v>12</c:v>
                </c:pt>
                <c:pt idx="144">
                  <c:v>13</c:v>
                </c:pt>
                <c:pt idx="145">
                  <c:v>14</c:v>
                </c:pt>
                <c:pt idx="146">
                  <c:v>15</c:v>
                </c:pt>
                <c:pt idx="147">
                  <c:v>16</c:v>
                </c:pt>
                <c:pt idx="148">
                  <c:v>17</c:v>
                </c:pt>
                <c:pt idx="149">
                  <c:v>18</c:v>
                </c:pt>
                <c:pt idx="150">
                  <c:v>19</c:v>
                </c:pt>
                <c:pt idx="151">
                  <c:v>20</c:v>
                </c:pt>
                <c:pt idx="152">
                  <c:v>21</c:v>
                </c:pt>
                <c:pt idx="153">
                  <c:v>22</c:v>
                </c:pt>
                <c:pt idx="154">
                  <c:v>23</c:v>
                </c:pt>
                <c:pt idx="155">
                  <c:v>24</c:v>
                </c:pt>
                <c:pt idx="156">
                  <c:v>25</c:v>
                </c:pt>
                <c:pt idx="157">
                  <c:v>26</c:v>
                </c:pt>
                <c:pt idx="158">
                  <c:v>27</c:v>
                </c:pt>
                <c:pt idx="159">
                  <c:v>28</c:v>
                </c:pt>
                <c:pt idx="160">
                  <c:v>29</c:v>
                </c:pt>
                <c:pt idx="161">
                  <c:v>30</c:v>
                </c:pt>
                <c:pt idx="162">
                  <c:v>31</c:v>
                </c:pt>
                <c:pt idx="163">
                  <c:v>32</c:v>
                </c:pt>
                <c:pt idx="164">
                  <c:v>33</c:v>
                </c:pt>
                <c:pt idx="165">
                  <c:v>34</c:v>
                </c:pt>
                <c:pt idx="166">
                  <c:v>35</c:v>
                </c:pt>
                <c:pt idx="167">
                  <c:v>36</c:v>
                </c:pt>
                <c:pt idx="168">
                  <c:v>37</c:v>
                </c:pt>
                <c:pt idx="169">
                  <c:v>38</c:v>
                </c:pt>
                <c:pt idx="170">
                  <c:v>39</c:v>
                </c:pt>
                <c:pt idx="171">
                  <c:v>40</c:v>
                </c:pt>
                <c:pt idx="172">
                  <c:v>41</c:v>
                </c:pt>
                <c:pt idx="173">
                  <c:v>42</c:v>
                </c:pt>
                <c:pt idx="174">
                  <c:v>43</c:v>
                </c:pt>
                <c:pt idx="175">
                  <c:v>44</c:v>
                </c:pt>
                <c:pt idx="176">
                  <c:v>45</c:v>
                </c:pt>
                <c:pt idx="177">
                  <c:v>46</c:v>
                </c:pt>
                <c:pt idx="178">
                  <c:v>47</c:v>
                </c:pt>
                <c:pt idx="179">
                  <c:v>48</c:v>
                </c:pt>
                <c:pt idx="180">
                  <c:v>49</c:v>
                </c:pt>
                <c:pt idx="181">
                  <c:v>50</c:v>
                </c:pt>
                <c:pt idx="182">
                  <c:v>51</c:v>
                </c:pt>
                <c:pt idx="183">
                  <c:v>52</c:v>
                </c:pt>
                <c:pt idx="184">
                  <c:v>53</c:v>
                </c:pt>
                <c:pt idx="185">
                  <c:v>54</c:v>
                </c:pt>
                <c:pt idx="186">
                  <c:v>55</c:v>
                </c:pt>
                <c:pt idx="187">
                  <c:v>56</c:v>
                </c:pt>
                <c:pt idx="188">
                  <c:v>57</c:v>
                </c:pt>
                <c:pt idx="189">
                  <c:v>58</c:v>
                </c:pt>
                <c:pt idx="190">
                  <c:v>59</c:v>
                </c:pt>
                <c:pt idx="191">
                  <c:v>60</c:v>
                </c:pt>
                <c:pt idx="192">
                  <c:v>61</c:v>
                </c:pt>
                <c:pt idx="193">
                  <c:v>62</c:v>
                </c:pt>
                <c:pt idx="194">
                  <c:v>63</c:v>
                </c:pt>
                <c:pt idx="195">
                  <c:v>64</c:v>
                </c:pt>
                <c:pt idx="196">
                  <c:v>65</c:v>
                </c:pt>
                <c:pt idx="197">
                  <c:v>66</c:v>
                </c:pt>
                <c:pt idx="198">
                  <c:v>67</c:v>
                </c:pt>
                <c:pt idx="199">
                  <c:v>68</c:v>
                </c:pt>
                <c:pt idx="200">
                  <c:v>69</c:v>
                </c:pt>
                <c:pt idx="201">
                  <c:v>70</c:v>
                </c:pt>
                <c:pt idx="202">
                  <c:v>71</c:v>
                </c:pt>
                <c:pt idx="203">
                  <c:v>72</c:v>
                </c:pt>
                <c:pt idx="204">
                  <c:v>73</c:v>
                </c:pt>
                <c:pt idx="205">
                  <c:v>74</c:v>
                </c:pt>
                <c:pt idx="206">
                  <c:v>75</c:v>
                </c:pt>
                <c:pt idx="207">
                  <c:v>76</c:v>
                </c:pt>
                <c:pt idx="208">
                  <c:v>77</c:v>
                </c:pt>
                <c:pt idx="209">
                  <c:v>78</c:v>
                </c:pt>
                <c:pt idx="210">
                  <c:v>79</c:v>
                </c:pt>
                <c:pt idx="211">
                  <c:v>80</c:v>
                </c:pt>
                <c:pt idx="212">
                  <c:v>81</c:v>
                </c:pt>
                <c:pt idx="213">
                  <c:v>82</c:v>
                </c:pt>
                <c:pt idx="214">
                  <c:v>83</c:v>
                </c:pt>
                <c:pt idx="215">
                  <c:v>84</c:v>
                </c:pt>
                <c:pt idx="216">
                  <c:v>85</c:v>
                </c:pt>
                <c:pt idx="217">
                  <c:v>86</c:v>
                </c:pt>
                <c:pt idx="218">
                  <c:v>87</c:v>
                </c:pt>
                <c:pt idx="219">
                  <c:v>88</c:v>
                </c:pt>
                <c:pt idx="220">
                  <c:v>89</c:v>
                </c:pt>
                <c:pt idx="221">
                  <c:v>90</c:v>
                </c:pt>
                <c:pt idx="222">
                  <c:v>91</c:v>
                </c:pt>
                <c:pt idx="223">
                  <c:v>92</c:v>
                </c:pt>
                <c:pt idx="224">
                  <c:v>93</c:v>
                </c:pt>
                <c:pt idx="225">
                  <c:v>94</c:v>
                </c:pt>
                <c:pt idx="226">
                  <c:v>95</c:v>
                </c:pt>
                <c:pt idx="227">
                  <c:v>96</c:v>
                </c:pt>
                <c:pt idx="228">
                  <c:v>97</c:v>
                </c:pt>
                <c:pt idx="229">
                  <c:v>98</c:v>
                </c:pt>
                <c:pt idx="230">
                  <c:v>99</c:v>
                </c:pt>
                <c:pt idx="231">
                  <c:v>100</c:v>
                </c:pt>
                <c:pt idx="232">
                  <c:v>101</c:v>
                </c:pt>
                <c:pt idx="233">
                  <c:v>102</c:v>
                </c:pt>
                <c:pt idx="234">
                  <c:v>103</c:v>
                </c:pt>
                <c:pt idx="235">
                  <c:v>104</c:v>
                </c:pt>
                <c:pt idx="236">
                  <c:v>105</c:v>
                </c:pt>
                <c:pt idx="237">
                  <c:v>106</c:v>
                </c:pt>
                <c:pt idx="238">
                  <c:v>107</c:v>
                </c:pt>
                <c:pt idx="239">
                  <c:v>108</c:v>
                </c:pt>
                <c:pt idx="240">
                  <c:v>109</c:v>
                </c:pt>
                <c:pt idx="241">
                  <c:v>110</c:v>
                </c:pt>
                <c:pt idx="242">
                  <c:v>111</c:v>
                </c:pt>
                <c:pt idx="243">
                  <c:v>112</c:v>
                </c:pt>
                <c:pt idx="244">
                  <c:v>113</c:v>
                </c:pt>
                <c:pt idx="245">
                  <c:v>114</c:v>
                </c:pt>
                <c:pt idx="246">
                  <c:v>115</c:v>
                </c:pt>
                <c:pt idx="247">
                  <c:v>116</c:v>
                </c:pt>
                <c:pt idx="248">
                  <c:v>117</c:v>
                </c:pt>
                <c:pt idx="249">
                  <c:v>118</c:v>
                </c:pt>
                <c:pt idx="250">
                  <c:v>119</c:v>
                </c:pt>
                <c:pt idx="251">
                  <c:v>120</c:v>
                </c:pt>
                <c:pt idx="252">
                  <c:v>121</c:v>
                </c:pt>
                <c:pt idx="253">
                  <c:v>122</c:v>
                </c:pt>
                <c:pt idx="254">
                  <c:v>123</c:v>
                </c:pt>
                <c:pt idx="255">
                  <c:v>124</c:v>
                </c:pt>
                <c:pt idx="256">
                  <c:v>125</c:v>
                </c:pt>
                <c:pt idx="257">
                  <c:v>126</c:v>
                </c:pt>
                <c:pt idx="258">
                  <c:v>127</c:v>
                </c:pt>
                <c:pt idx="259">
                  <c:v>128</c:v>
                </c:pt>
                <c:pt idx="260">
                  <c:v>129</c:v>
                </c:pt>
                <c:pt idx="261">
                  <c:v>130</c:v>
                </c:pt>
                <c:pt idx="262">
                  <c:v>131</c:v>
                </c:pt>
                <c:pt idx="263">
                  <c:v>132</c:v>
                </c:pt>
                <c:pt idx="264">
                  <c:v>133</c:v>
                </c:pt>
                <c:pt idx="265">
                  <c:v>134</c:v>
                </c:pt>
                <c:pt idx="266">
                  <c:v>135</c:v>
                </c:pt>
                <c:pt idx="267">
                  <c:v>136</c:v>
                </c:pt>
                <c:pt idx="268">
                  <c:v>137</c:v>
                </c:pt>
              </c:numCache>
            </c:numRef>
          </c:xVal>
          <c:yVal>
            <c:numRef>
              <c:f>Sheet2!$G$4:$G$272</c:f>
              <c:numCache>
                <c:formatCode>General</c:formatCode>
                <c:ptCount val="269"/>
                <c:pt idx="131">
                  <c:v>20.920999999999999</c:v>
                </c:pt>
                <c:pt idx="132">
                  <c:v>21.027999999999999</c:v>
                </c:pt>
                <c:pt idx="133">
                  <c:v>19.358000000000001</c:v>
                </c:pt>
                <c:pt idx="134">
                  <c:v>16.937000000000001</c:v>
                </c:pt>
                <c:pt idx="135">
                  <c:v>14.643000000000001</c:v>
                </c:pt>
                <c:pt idx="136">
                  <c:v>12.705</c:v>
                </c:pt>
                <c:pt idx="137">
                  <c:v>11.077999999999999</c:v>
                </c:pt>
                <c:pt idx="138">
                  <c:v>9.3870000000000005</c:v>
                </c:pt>
                <c:pt idx="139">
                  <c:v>7.843</c:v>
                </c:pt>
                <c:pt idx="140">
                  <c:v>6.4349999999999996</c:v>
                </c:pt>
                <c:pt idx="141">
                  <c:v>5.1710000000000003</c:v>
                </c:pt>
                <c:pt idx="142">
                  <c:v>3.99</c:v>
                </c:pt>
                <c:pt idx="143">
                  <c:v>2.9</c:v>
                </c:pt>
                <c:pt idx="144">
                  <c:v>1.8720000000000001</c:v>
                </c:pt>
                <c:pt idx="145">
                  <c:v>0.90800000000000003</c:v>
                </c:pt>
                <c:pt idx="146">
                  <c:v>2.5999999999999999E-2</c:v>
                </c:pt>
                <c:pt idx="147">
                  <c:v>-0.83599999999999997</c:v>
                </c:pt>
                <c:pt idx="148">
                  <c:v>-1.72</c:v>
                </c:pt>
                <c:pt idx="149">
                  <c:v>-2.407</c:v>
                </c:pt>
                <c:pt idx="150">
                  <c:v>-4.1870000000000003</c:v>
                </c:pt>
                <c:pt idx="151">
                  <c:v>-6.6180000000000003</c:v>
                </c:pt>
                <c:pt idx="152">
                  <c:v>-6.8019999999999996</c:v>
                </c:pt>
                <c:pt idx="153">
                  <c:v>-8.6379999999999999</c:v>
                </c:pt>
                <c:pt idx="154">
                  <c:v>-9.5459999999999994</c:v>
                </c:pt>
                <c:pt idx="155">
                  <c:v>-10.236000000000001</c:v>
                </c:pt>
                <c:pt idx="156">
                  <c:v>-10.96</c:v>
                </c:pt>
                <c:pt idx="157">
                  <c:v>-11.6</c:v>
                </c:pt>
                <c:pt idx="158">
                  <c:v>-12.393000000000001</c:v>
                </c:pt>
                <c:pt idx="159">
                  <c:v>-13.028</c:v>
                </c:pt>
                <c:pt idx="160">
                  <c:v>-13.654</c:v>
                </c:pt>
                <c:pt idx="161">
                  <c:v>-14.348000000000001</c:v>
                </c:pt>
                <c:pt idx="162">
                  <c:v>-15.093</c:v>
                </c:pt>
                <c:pt idx="163">
                  <c:v>-15.826000000000001</c:v>
                </c:pt>
                <c:pt idx="164">
                  <c:v>-16.510999999999999</c:v>
                </c:pt>
                <c:pt idx="165">
                  <c:v>-16.991</c:v>
                </c:pt>
                <c:pt idx="166">
                  <c:v>-17.271999999999998</c:v>
                </c:pt>
                <c:pt idx="167">
                  <c:v>-17.716999999999999</c:v>
                </c:pt>
                <c:pt idx="168">
                  <c:v>-18.202000000000002</c:v>
                </c:pt>
                <c:pt idx="169">
                  <c:v>-18.652000000000001</c:v>
                </c:pt>
                <c:pt idx="170">
                  <c:v>-19.048999999999999</c:v>
                </c:pt>
                <c:pt idx="171">
                  <c:v>-19.536999999999999</c:v>
                </c:pt>
                <c:pt idx="172">
                  <c:v>-19.984000000000002</c:v>
                </c:pt>
                <c:pt idx="173">
                  <c:v>-20.529</c:v>
                </c:pt>
                <c:pt idx="174">
                  <c:v>-21.122</c:v>
                </c:pt>
                <c:pt idx="175">
                  <c:v>-21.661999999999999</c:v>
                </c:pt>
                <c:pt idx="176">
                  <c:v>-22.135999999999999</c:v>
                </c:pt>
                <c:pt idx="177">
                  <c:v>-22.718</c:v>
                </c:pt>
                <c:pt idx="178">
                  <c:v>-23.309000000000001</c:v>
                </c:pt>
                <c:pt idx="179">
                  <c:v>-23.841999999999999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BD4-4C40-BEE5-0FD90B206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3465199"/>
        <c:axId val="963462287"/>
      </c:scatterChart>
      <c:valAx>
        <c:axId val="990485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889135"/>
        <c:crosses val="autoZero"/>
        <c:crossBetween val="midCat"/>
      </c:valAx>
      <c:valAx>
        <c:axId val="98288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rgbClr val="0070C0"/>
                    </a:solidFill>
                  </a:rPr>
                  <a:t>Electrical Resistivity (</a:t>
                </a:r>
                <a:r>
                  <a:rPr lang="el-GR" sz="1200" dirty="0">
                    <a:solidFill>
                      <a:srgbClr val="0070C0"/>
                    </a:solidFill>
                  </a:rPr>
                  <a:t>Ω·</a:t>
                </a:r>
                <a:r>
                  <a:rPr lang="en-US" sz="1200" dirty="0">
                    <a:solidFill>
                      <a:srgbClr val="0070C0"/>
                    </a:solidFill>
                  </a:rPr>
                  <a:t>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70C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485471"/>
        <c:crosses val="autoZero"/>
        <c:crossBetween val="midCat"/>
      </c:valAx>
      <c:valAx>
        <c:axId val="9634622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rgbClr val="FF0000"/>
                    </a:solidFill>
                  </a:rPr>
                  <a:t>Temperature (°C)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465199"/>
        <c:crosses val="max"/>
        <c:crossBetween val="midCat"/>
      </c:valAx>
      <c:valAx>
        <c:axId val="9634651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63462287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8.5837745187031522E-2"/>
          <c:y val="0.72131813457223293"/>
          <c:w val="0.83296541246464462"/>
          <c:h val="0.27868186542776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92937797974568"/>
          <c:y val="4.5018585858971387E-2"/>
          <c:w val="0.77084132123186899"/>
          <c:h val="0.79308358595279915"/>
        </c:manualLayout>
      </c:layout>
      <c:scatterChart>
        <c:scatterStyle val="lineMarker"/>
        <c:varyColors val="0"/>
        <c:ser>
          <c:idx val="0"/>
          <c:order val="0"/>
          <c:tx>
            <c:strRef>
              <c:f>'[OMC-Soil and Granular (2).xlsx]Sheet1'!$E$2</c:f>
              <c:strCache>
                <c:ptCount val="1"/>
                <c:pt idx="0">
                  <c:v>density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'[OMC-Soil and Granular (2).xlsx]Sheet1'!$D$3:$D$8</c:f>
              <c:numCache>
                <c:formatCode>General</c:formatCode>
                <c:ptCount val="6"/>
                <c:pt idx="0">
                  <c:v>7.4941449999999996</c:v>
                </c:pt>
                <c:pt idx="1">
                  <c:v>7.9820120000000001</c:v>
                </c:pt>
                <c:pt idx="2">
                  <c:v>10.63104</c:v>
                </c:pt>
                <c:pt idx="3">
                  <c:v>12.18014</c:v>
                </c:pt>
                <c:pt idx="4">
                  <c:v>13.12814</c:v>
                </c:pt>
                <c:pt idx="5">
                  <c:v>14.30246</c:v>
                </c:pt>
              </c:numCache>
            </c:numRef>
          </c:xVal>
          <c:yVal>
            <c:numRef>
              <c:f>'[OMC-Soil and Granular (2).xlsx]Sheet1'!$E$3:$E$8</c:f>
              <c:numCache>
                <c:formatCode>General</c:formatCode>
                <c:ptCount val="6"/>
                <c:pt idx="0">
                  <c:v>1739.3676820000001</c:v>
                </c:pt>
                <c:pt idx="1">
                  <c:v>1787.2370109999999</c:v>
                </c:pt>
                <c:pt idx="2">
                  <c:v>1879.448095</c:v>
                </c:pt>
                <c:pt idx="3">
                  <c:v>1917.8749660000001</c:v>
                </c:pt>
                <c:pt idx="4">
                  <c:v>1838.0722639999999</c:v>
                </c:pt>
                <c:pt idx="5">
                  <c:v>1821.2168469999999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FD-4C3B-808D-1F811F4A2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6195936"/>
        <c:axId val="42073488"/>
      </c:scatterChart>
      <c:valAx>
        <c:axId val="486195936"/>
        <c:scaling>
          <c:orientation val="minMax"/>
          <c:max val="16"/>
          <c:min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Water Content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2073488"/>
        <c:crosses val="autoZero"/>
        <c:crossBetween val="midCat"/>
      </c:valAx>
      <c:valAx>
        <c:axId val="4207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Density (kg/m3)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619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80% saturated, density 2.05 g/cm3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'Sheet1 (2)'!$E$2:$E$139</c:f>
              <c:numCache>
                <c:formatCode>General</c:formatCode>
                <c:ptCount val="13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</c:numCache>
            </c:numRef>
          </c:xVal>
          <c:yVal>
            <c:numRef>
              <c:f>'Sheet1 (2)'!$F$2:$F$139</c:f>
              <c:numCache>
                <c:formatCode>General</c:formatCode>
                <c:ptCount val="138"/>
                <c:pt idx="0">
                  <c:v>20.211500000000001</c:v>
                </c:pt>
                <c:pt idx="1">
                  <c:v>19.771000000000001</c:v>
                </c:pt>
                <c:pt idx="2">
                  <c:v>19.3065</c:v>
                </c:pt>
                <c:pt idx="3">
                  <c:v>18.775500000000001</c:v>
                </c:pt>
                <c:pt idx="4">
                  <c:v>18.201999999999998</c:v>
                </c:pt>
                <c:pt idx="5">
                  <c:v>17.574999999999999</c:v>
                </c:pt>
                <c:pt idx="6">
                  <c:v>16.930500000000002</c:v>
                </c:pt>
                <c:pt idx="7">
                  <c:v>16.245000000000001</c:v>
                </c:pt>
                <c:pt idx="8">
                  <c:v>15.584</c:v>
                </c:pt>
                <c:pt idx="9">
                  <c:v>14.901</c:v>
                </c:pt>
                <c:pt idx="10">
                  <c:v>14.222000000000001</c:v>
                </c:pt>
                <c:pt idx="11">
                  <c:v>13.498000000000001</c:v>
                </c:pt>
                <c:pt idx="12">
                  <c:v>12.786000000000001</c:v>
                </c:pt>
                <c:pt idx="13">
                  <c:v>12.102</c:v>
                </c:pt>
                <c:pt idx="14">
                  <c:v>11.379</c:v>
                </c:pt>
                <c:pt idx="15">
                  <c:v>10.7095</c:v>
                </c:pt>
                <c:pt idx="16">
                  <c:v>10.029</c:v>
                </c:pt>
                <c:pt idx="17">
                  <c:v>9.3445</c:v>
                </c:pt>
                <c:pt idx="18">
                  <c:v>8.6245000000000012</c:v>
                </c:pt>
                <c:pt idx="19">
                  <c:v>7.8150000000000004</c:v>
                </c:pt>
                <c:pt idx="20">
                  <c:v>6.8780000000000001</c:v>
                </c:pt>
                <c:pt idx="21">
                  <c:v>5.9195000000000002</c:v>
                </c:pt>
                <c:pt idx="22">
                  <c:v>4.9634999999999998</c:v>
                </c:pt>
                <c:pt idx="23">
                  <c:v>4.0265000000000004</c:v>
                </c:pt>
                <c:pt idx="24">
                  <c:v>3.0514999999999999</c:v>
                </c:pt>
                <c:pt idx="25">
                  <c:v>2.17</c:v>
                </c:pt>
                <c:pt idx="26">
                  <c:v>1.3145</c:v>
                </c:pt>
                <c:pt idx="27">
                  <c:v>0.56500000000000006</c:v>
                </c:pt>
                <c:pt idx="28">
                  <c:v>-0.11899999999999999</c:v>
                </c:pt>
                <c:pt idx="29">
                  <c:v>-0.59199999999999997</c:v>
                </c:pt>
                <c:pt idx="30">
                  <c:v>-0.87050000000000005</c:v>
                </c:pt>
                <c:pt idx="31">
                  <c:v>-0.98449999999999993</c:v>
                </c:pt>
                <c:pt idx="32">
                  <c:v>-0.72700000000000009</c:v>
                </c:pt>
                <c:pt idx="33">
                  <c:v>-0.88200000000000001</c:v>
                </c:pt>
                <c:pt idx="34">
                  <c:v>-0.95150000000000001</c:v>
                </c:pt>
                <c:pt idx="35">
                  <c:v>-1.0185</c:v>
                </c:pt>
                <c:pt idx="36">
                  <c:v>-1.0210000000000001</c:v>
                </c:pt>
                <c:pt idx="37">
                  <c:v>-1.0765</c:v>
                </c:pt>
                <c:pt idx="38">
                  <c:v>-1.0574999999999999</c:v>
                </c:pt>
                <c:pt idx="39">
                  <c:v>-1.1259999999999999</c:v>
                </c:pt>
                <c:pt idx="40">
                  <c:v>-1.1795</c:v>
                </c:pt>
                <c:pt idx="41">
                  <c:v>-1.212</c:v>
                </c:pt>
                <c:pt idx="42">
                  <c:v>-1.2649999999999999</c:v>
                </c:pt>
                <c:pt idx="43">
                  <c:v>-1.3069999999999999</c:v>
                </c:pt>
                <c:pt idx="44">
                  <c:v>-1.3225</c:v>
                </c:pt>
                <c:pt idx="45">
                  <c:v>-1.3559999999999999</c:v>
                </c:pt>
                <c:pt idx="46">
                  <c:v>-1.3980000000000001</c:v>
                </c:pt>
                <c:pt idx="47">
                  <c:v>-1.4020000000000001</c:v>
                </c:pt>
                <c:pt idx="48">
                  <c:v>-1.4710000000000001</c:v>
                </c:pt>
                <c:pt idx="49">
                  <c:v>-1.5445</c:v>
                </c:pt>
                <c:pt idx="50">
                  <c:v>-1.5874999999999999</c:v>
                </c:pt>
                <c:pt idx="51">
                  <c:v>-1.6515</c:v>
                </c:pt>
                <c:pt idx="52">
                  <c:v>-1.8005</c:v>
                </c:pt>
                <c:pt idx="53">
                  <c:v>-1.9379999999999999</c:v>
                </c:pt>
                <c:pt idx="54">
                  <c:v>-2.1334999999999997</c:v>
                </c:pt>
                <c:pt idx="55">
                  <c:v>-2.3694999999999999</c:v>
                </c:pt>
                <c:pt idx="56">
                  <c:v>-2.6760000000000002</c:v>
                </c:pt>
                <c:pt idx="57">
                  <c:v>-3.1500000000000004</c:v>
                </c:pt>
                <c:pt idx="58">
                  <c:v>-3.6719999999999997</c:v>
                </c:pt>
                <c:pt idx="59">
                  <c:v>-4.1050000000000004</c:v>
                </c:pt>
                <c:pt idx="60">
                  <c:v>-4.8194999999999997</c:v>
                </c:pt>
                <c:pt idx="61">
                  <c:v>-5.4524999999999997</c:v>
                </c:pt>
                <c:pt idx="62">
                  <c:v>-6.18</c:v>
                </c:pt>
                <c:pt idx="63">
                  <c:v>-6.91</c:v>
                </c:pt>
                <c:pt idx="64">
                  <c:v>-7.6669999999999998</c:v>
                </c:pt>
                <c:pt idx="65">
                  <c:v>-8.4280000000000008</c:v>
                </c:pt>
                <c:pt idx="66">
                  <c:v>-9.2234999999999996</c:v>
                </c:pt>
                <c:pt idx="67">
                  <c:v>-9.9909999999999997</c:v>
                </c:pt>
                <c:pt idx="68">
                  <c:v>-10.780999999999999</c:v>
                </c:pt>
                <c:pt idx="69">
                  <c:v>-11.5565</c:v>
                </c:pt>
                <c:pt idx="70">
                  <c:v>-12.326000000000001</c:v>
                </c:pt>
                <c:pt idx="71">
                  <c:v>-13.0595</c:v>
                </c:pt>
                <c:pt idx="72">
                  <c:v>-13.808</c:v>
                </c:pt>
                <c:pt idx="73">
                  <c:v>-14.531500000000001</c:v>
                </c:pt>
                <c:pt idx="74">
                  <c:v>-15.211</c:v>
                </c:pt>
                <c:pt idx="75">
                  <c:v>-15.891</c:v>
                </c:pt>
                <c:pt idx="76">
                  <c:v>-16.55</c:v>
                </c:pt>
                <c:pt idx="77">
                  <c:v>-17.198499999999999</c:v>
                </c:pt>
                <c:pt idx="78">
                  <c:v>-17.8705</c:v>
                </c:pt>
                <c:pt idx="79">
                  <c:v>-18.395499999999998</c:v>
                </c:pt>
                <c:pt idx="80">
                  <c:v>-18.939</c:v>
                </c:pt>
                <c:pt idx="81">
                  <c:v>-19.497499999999999</c:v>
                </c:pt>
                <c:pt idx="82">
                  <c:v>-20.0335</c:v>
                </c:pt>
                <c:pt idx="83">
                  <c:v>-20.527999999999999</c:v>
                </c:pt>
                <c:pt idx="84">
                  <c:v>-21.040500000000002</c:v>
                </c:pt>
                <c:pt idx="85">
                  <c:v>-21.4375</c:v>
                </c:pt>
                <c:pt idx="86">
                  <c:v>-21.997</c:v>
                </c:pt>
                <c:pt idx="87">
                  <c:v>-22.347999999999999</c:v>
                </c:pt>
                <c:pt idx="88">
                  <c:v>-22.776499999999999</c:v>
                </c:pt>
                <c:pt idx="89">
                  <c:v>-23.191000000000003</c:v>
                </c:pt>
                <c:pt idx="90">
                  <c:v>-23.521000000000001</c:v>
                </c:pt>
                <c:pt idx="91">
                  <c:v>-23.886499999999998</c:v>
                </c:pt>
                <c:pt idx="92">
                  <c:v>-24.245000000000001</c:v>
                </c:pt>
                <c:pt idx="93">
                  <c:v>-24.571000000000002</c:v>
                </c:pt>
                <c:pt idx="94">
                  <c:v>-24.812000000000001</c:v>
                </c:pt>
                <c:pt idx="95">
                  <c:v>-25.136499999999998</c:v>
                </c:pt>
                <c:pt idx="96">
                  <c:v>-25.343499999999999</c:v>
                </c:pt>
                <c:pt idx="97">
                  <c:v>-25.605</c:v>
                </c:pt>
                <c:pt idx="98">
                  <c:v>-25.921500000000002</c:v>
                </c:pt>
                <c:pt idx="99">
                  <c:v>-26.0745</c:v>
                </c:pt>
                <c:pt idx="100">
                  <c:v>-26.3505</c:v>
                </c:pt>
                <c:pt idx="101">
                  <c:v>-26.493500000000001</c:v>
                </c:pt>
                <c:pt idx="102">
                  <c:v>-26.740000000000002</c:v>
                </c:pt>
                <c:pt idx="103">
                  <c:v>-26.914999999999999</c:v>
                </c:pt>
                <c:pt idx="104">
                  <c:v>-27.1145</c:v>
                </c:pt>
                <c:pt idx="105">
                  <c:v>-27.333500000000001</c:v>
                </c:pt>
                <c:pt idx="106">
                  <c:v>-27.533499999999997</c:v>
                </c:pt>
                <c:pt idx="107">
                  <c:v>-27.687999999999999</c:v>
                </c:pt>
                <c:pt idx="108">
                  <c:v>-27.841999999999999</c:v>
                </c:pt>
                <c:pt idx="109">
                  <c:v>-27.9925</c:v>
                </c:pt>
                <c:pt idx="110">
                  <c:v>-28.101500000000001</c:v>
                </c:pt>
                <c:pt idx="111">
                  <c:v>-28.223500000000001</c:v>
                </c:pt>
                <c:pt idx="112">
                  <c:v>-28.357500000000002</c:v>
                </c:pt>
                <c:pt idx="113">
                  <c:v>-28.510999999999999</c:v>
                </c:pt>
                <c:pt idx="114">
                  <c:v>-28.585000000000001</c:v>
                </c:pt>
                <c:pt idx="115">
                  <c:v>-28.7135</c:v>
                </c:pt>
                <c:pt idx="116">
                  <c:v>-28.840499999999999</c:v>
                </c:pt>
                <c:pt idx="117">
                  <c:v>-28.887499999999999</c:v>
                </c:pt>
                <c:pt idx="118">
                  <c:v>-29.015499999999999</c:v>
                </c:pt>
                <c:pt idx="119">
                  <c:v>-29.1</c:v>
                </c:pt>
                <c:pt idx="120">
                  <c:v>-29.16</c:v>
                </c:pt>
                <c:pt idx="121">
                  <c:v>-29.266500000000001</c:v>
                </c:pt>
                <c:pt idx="122">
                  <c:v>-29.267000000000003</c:v>
                </c:pt>
                <c:pt idx="123">
                  <c:v>-29.330500000000001</c:v>
                </c:pt>
                <c:pt idx="124">
                  <c:v>-29.452999999999999</c:v>
                </c:pt>
                <c:pt idx="125">
                  <c:v>-29.515999999999998</c:v>
                </c:pt>
                <c:pt idx="126">
                  <c:v>-29.6295</c:v>
                </c:pt>
                <c:pt idx="127">
                  <c:v>-29.636000000000003</c:v>
                </c:pt>
                <c:pt idx="128">
                  <c:v>-29.6675</c:v>
                </c:pt>
                <c:pt idx="129">
                  <c:v>-29.717500000000001</c:v>
                </c:pt>
                <c:pt idx="130">
                  <c:v>-29.802</c:v>
                </c:pt>
                <c:pt idx="131">
                  <c:v>-29.8125</c:v>
                </c:pt>
                <c:pt idx="132">
                  <c:v>-29.843499999999999</c:v>
                </c:pt>
                <c:pt idx="133">
                  <c:v>-29.9315</c:v>
                </c:pt>
                <c:pt idx="134">
                  <c:v>-29.95</c:v>
                </c:pt>
                <c:pt idx="135">
                  <c:v>-30.045500000000001</c:v>
                </c:pt>
                <c:pt idx="136">
                  <c:v>-30.0335</c:v>
                </c:pt>
                <c:pt idx="137">
                  <c:v>-30.112500000000001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14-4BFC-A8AA-6383940E6E8A}"/>
            </c:ext>
          </c:extLst>
        </c:ser>
        <c:ser>
          <c:idx val="1"/>
          <c:order val="1"/>
          <c:tx>
            <c:v>20% saturated, density 1.45 g/cm3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'Sheet1 (2)'!$E$2:$E$139</c:f>
              <c:numCache>
                <c:formatCode>General</c:formatCode>
                <c:ptCount val="13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</c:numCache>
            </c:numRef>
          </c:xVal>
          <c:yVal>
            <c:numRef>
              <c:f>'Sheet1 (2)'!$G$2:$G$139</c:f>
              <c:numCache>
                <c:formatCode>General</c:formatCode>
                <c:ptCount val="138"/>
                <c:pt idx="0">
                  <c:v>21.704000000000001</c:v>
                </c:pt>
                <c:pt idx="1">
                  <c:v>18.972999999999999</c:v>
                </c:pt>
                <c:pt idx="2">
                  <c:v>16.260000000000002</c:v>
                </c:pt>
                <c:pt idx="3">
                  <c:v>14.007</c:v>
                </c:pt>
                <c:pt idx="4">
                  <c:v>12.063000000000001</c:v>
                </c:pt>
                <c:pt idx="5">
                  <c:v>10.263999999999999</c:v>
                </c:pt>
                <c:pt idx="6">
                  <c:v>8.5359999999999996</c:v>
                </c:pt>
                <c:pt idx="7">
                  <c:v>7.1760000000000002</c:v>
                </c:pt>
                <c:pt idx="8">
                  <c:v>5.9169999999999998</c:v>
                </c:pt>
                <c:pt idx="9">
                  <c:v>4.6399999999999997</c:v>
                </c:pt>
                <c:pt idx="10">
                  <c:v>3.6190000000000002</c:v>
                </c:pt>
                <c:pt idx="11">
                  <c:v>2.4409999999999998</c:v>
                </c:pt>
                <c:pt idx="12">
                  <c:v>1.462</c:v>
                </c:pt>
                <c:pt idx="13">
                  <c:v>0.55800000000000005</c:v>
                </c:pt>
                <c:pt idx="14">
                  <c:v>-0.39900000000000002</c:v>
                </c:pt>
                <c:pt idx="15">
                  <c:v>-1.304</c:v>
                </c:pt>
                <c:pt idx="16">
                  <c:v>-2.0979999999999999</c:v>
                </c:pt>
                <c:pt idx="17">
                  <c:v>-2.9180000000000001</c:v>
                </c:pt>
                <c:pt idx="18">
                  <c:v>-3.6669999999999998</c:v>
                </c:pt>
                <c:pt idx="19">
                  <c:v>-4.7439999999999998</c:v>
                </c:pt>
                <c:pt idx="20">
                  <c:v>-7.0519999999999996</c:v>
                </c:pt>
                <c:pt idx="21">
                  <c:v>-7.8529999999999998</c:v>
                </c:pt>
                <c:pt idx="22">
                  <c:v>-9.4209999999999994</c:v>
                </c:pt>
                <c:pt idx="23">
                  <c:v>-10.834</c:v>
                </c:pt>
                <c:pt idx="24">
                  <c:v>-11.808999999999999</c:v>
                </c:pt>
                <c:pt idx="25">
                  <c:v>-12.785</c:v>
                </c:pt>
                <c:pt idx="26">
                  <c:v>-13.6</c:v>
                </c:pt>
                <c:pt idx="27">
                  <c:v>-14.417</c:v>
                </c:pt>
                <c:pt idx="28">
                  <c:v>-15.179</c:v>
                </c:pt>
                <c:pt idx="29">
                  <c:v>-15.875</c:v>
                </c:pt>
                <c:pt idx="30">
                  <c:v>-16.64</c:v>
                </c:pt>
                <c:pt idx="31">
                  <c:v>-17.28</c:v>
                </c:pt>
                <c:pt idx="32">
                  <c:v>-18.029</c:v>
                </c:pt>
                <c:pt idx="33">
                  <c:v>-18.783000000000001</c:v>
                </c:pt>
                <c:pt idx="34">
                  <c:v>-19.533000000000001</c:v>
                </c:pt>
                <c:pt idx="35">
                  <c:v>-20.097000000000001</c:v>
                </c:pt>
                <c:pt idx="36">
                  <c:v>-20.506</c:v>
                </c:pt>
                <c:pt idx="37">
                  <c:v>-20.95</c:v>
                </c:pt>
                <c:pt idx="38">
                  <c:v>-21.478000000000002</c:v>
                </c:pt>
                <c:pt idx="39">
                  <c:v>-21.952999999999999</c:v>
                </c:pt>
                <c:pt idx="40">
                  <c:v>-22.539000000000001</c:v>
                </c:pt>
                <c:pt idx="41">
                  <c:v>-23.012</c:v>
                </c:pt>
                <c:pt idx="42">
                  <c:v>-23.45</c:v>
                </c:pt>
                <c:pt idx="43">
                  <c:v>-23.507000000000001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14-4BFC-A8AA-6383940E6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303600"/>
        <c:axId val="433306224"/>
      </c:scatterChart>
      <c:valAx>
        <c:axId val="43330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Time of freezing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06224"/>
        <c:crosses val="autoZero"/>
        <c:crossBetween val="midCat"/>
      </c:valAx>
      <c:valAx>
        <c:axId val="43330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</a:rPr>
                  <a:t>Temperature (</a:t>
                </a:r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°C)</a:t>
                </a:r>
                <a:endParaRPr lang="en-US" sz="1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0360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F0F6C-3C17-4699-BDF8-2FB6084E6C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FDC3D3-2607-4E75-8CBB-54D5FA02BF79}">
      <dgm:prSet phldrT="[Text]"/>
      <dgm:spPr/>
      <dgm:t>
        <a:bodyPr/>
        <a:lstStyle/>
        <a:p>
          <a:r>
            <a:rPr lang="en-US" dirty="0" smtClean="0"/>
            <a:t>Primary factors</a:t>
          </a:r>
          <a:endParaRPr lang="en-US" dirty="0"/>
        </a:p>
      </dgm:t>
    </dgm:pt>
    <dgm:pt modelId="{DF0C2543-F82C-4093-A115-3D526FBC7CE3}" type="parTrans" cxnId="{9CB1BF25-CFDD-4B4E-A6CE-B02D33D35627}">
      <dgm:prSet/>
      <dgm:spPr/>
      <dgm:t>
        <a:bodyPr/>
        <a:lstStyle/>
        <a:p>
          <a:endParaRPr lang="en-US"/>
        </a:p>
      </dgm:t>
    </dgm:pt>
    <dgm:pt modelId="{396BF280-1075-4E5D-B6B5-4F163C58FCA4}" type="sibTrans" cxnId="{9CB1BF25-CFDD-4B4E-A6CE-B02D33D35627}">
      <dgm:prSet/>
      <dgm:spPr/>
      <dgm:t>
        <a:bodyPr/>
        <a:lstStyle/>
        <a:p>
          <a:endParaRPr lang="en-US"/>
        </a:p>
      </dgm:t>
    </dgm:pt>
    <dgm:pt modelId="{DD808456-FC5D-4ABF-BA96-16F452032E66}">
      <dgm:prSet phldrT="[Text]"/>
      <dgm:spPr/>
      <dgm:t>
        <a:bodyPr/>
        <a:lstStyle/>
        <a:p>
          <a:r>
            <a:rPr lang="en-US" dirty="0" smtClean="0"/>
            <a:t>Saturation (water content)</a:t>
          </a:r>
          <a:endParaRPr lang="en-US" dirty="0"/>
        </a:p>
      </dgm:t>
    </dgm:pt>
    <dgm:pt modelId="{0E87FACF-F14D-47A3-826B-79AAD8A257B4}" type="parTrans" cxnId="{591253F7-C5F0-40C2-9010-082FFAF17182}">
      <dgm:prSet/>
      <dgm:spPr/>
      <dgm:t>
        <a:bodyPr/>
        <a:lstStyle/>
        <a:p>
          <a:endParaRPr lang="en-US"/>
        </a:p>
      </dgm:t>
    </dgm:pt>
    <dgm:pt modelId="{423AD57A-C4B5-4D4D-B742-F889F07D73E5}" type="sibTrans" cxnId="{591253F7-C5F0-40C2-9010-082FFAF17182}">
      <dgm:prSet/>
      <dgm:spPr/>
      <dgm:t>
        <a:bodyPr/>
        <a:lstStyle/>
        <a:p>
          <a:endParaRPr lang="en-US"/>
        </a:p>
      </dgm:t>
    </dgm:pt>
    <dgm:pt modelId="{04D24004-3190-4B4E-8EC9-868E3974847E}">
      <dgm:prSet phldrT="[Text]"/>
      <dgm:spPr/>
      <dgm:t>
        <a:bodyPr/>
        <a:lstStyle/>
        <a:p>
          <a:r>
            <a:rPr lang="en-US" dirty="0" smtClean="0"/>
            <a:t>Secondary factors</a:t>
          </a:r>
          <a:endParaRPr lang="en-US" dirty="0"/>
        </a:p>
      </dgm:t>
    </dgm:pt>
    <dgm:pt modelId="{042CE678-7602-408C-A772-8ABE2E04A13E}" type="parTrans" cxnId="{82798365-6BE4-4298-9769-AAFE8C79301F}">
      <dgm:prSet/>
      <dgm:spPr/>
      <dgm:t>
        <a:bodyPr/>
        <a:lstStyle/>
        <a:p>
          <a:endParaRPr lang="en-US"/>
        </a:p>
      </dgm:t>
    </dgm:pt>
    <dgm:pt modelId="{315878DA-258B-4C9D-B6E0-38C67C8EEC63}" type="sibTrans" cxnId="{82798365-6BE4-4298-9769-AAFE8C79301F}">
      <dgm:prSet/>
      <dgm:spPr/>
      <dgm:t>
        <a:bodyPr/>
        <a:lstStyle/>
        <a:p>
          <a:endParaRPr lang="en-US"/>
        </a:p>
      </dgm:t>
    </dgm:pt>
    <dgm:pt modelId="{CCED8885-A8E7-4E54-9938-7AB9C08EE683}">
      <dgm:prSet phldrT="[Text]"/>
      <dgm:spPr/>
      <dgm:t>
        <a:bodyPr/>
        <a:lstStyle/>
        <a:p>
          <a:r>
            <a:rPr lang="en-US" dirty="0" smtClean="0"/>
            <a:t>Soil mineralogy</a:t>
          </a:r>
          <a:endParaRPr lang="en-US" dirty="0"/>
        </a:p>
      </dgm:t>
    </dgm:pt>
    <dgm:pt modelId="{4ED0134F-60E8-4E4A-BD93-AF844826D6DD}" type="parTrans" cxnId="{7B3450A6-103B-41ED-9BC1-19EE012A040E}">
      <dgm:prSet/>
      <dgm:spPr/>
      <dgm:t>
        <a:bodyPr/>
        <a:lstStyle/>
        <a:p>
          <a:endParaRPr lang="en-US"/>
        </a:p>
      </dgm:t>
    </dgm:pt>
    <dgm:pt modelId="{42F4253E-5A41-4561-BD78-6156502AD44F}" type="sibTrans" cxnId="{7B3450A6-103B-41ED-9BC1-19EE012A040E}">
      <dgm:prSet/>
      <dgm:spPr/>
      <dgm:t>
        <a:bodyPr/>
        <a:lstStyle/>
        <a:p>
          <a:endParaRPr lang="en-US"/>
        </a:p>
      </dgm:t>
    </dgm:pt>
    <dgm:pt modelId="{EEF423CA-4D95-4B68-A2A9-90A230BB9A5A}">
      <dgm:prSet/>
      <dgm:spPr/>
      <dgm:t>
        <a:bodyPr/>
        <a:lstStyle/>
        <a:p>
          <a:r>
            <a:rPr lang="en-US" dirty="0" smtClean="0"/>
            <a:t>Density</a:t>
          </a:r>
          <a:endParaRPr lang="en-US" dirty="0"/>
        </a:p>
      </dgm:t>
    </dgm:pt>
    <dgm:pt modelId="{1D7EBD08-3523-472A-907A-316967BF972D}" type="parTrans" cxnId="{69155E11-BC06-4CE8-8B99-89327A3D27AA}">
      <dgm:prSet/>
      <dgm:spPr/>
      <dgm:t>
        <a:bodyPr/>
        <a:lstStyle/>
        <a:p>
          <a:endParaRPr lang="en-US"/>
        </a:p>
      </dgm:t>
    </dgm:pt>
    <dgm:pt modelId="{F5C98385-3FFD-4AC3-96F8-449A7AF03156}" type="sibTrans" cxnId="{69155E11-BC06-4CE8-8B99-89327A3D27AA}">
      <dgm:prSet/>
      <dgm:spPr/>
      <dgm:t>
        <a:bodyPr/>
        <a:lstStyle/>
        <a:p>
          <a:endParaRPr lang="en-US"/>
        </a:p>
      </dgm:t>
    </dgm:pt>
    <dgm:pt modelId="{8721C6E5-8E09-423A-A64D-52E01B610D28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Temperature</a:t>
          </a:r>
          <a:endParaRPr lang="en-US" dirty="0">
            <a:solidFill>
              <a:schemeClr val="tx1"/>
            </a:solidFill>
          </a:endParaRPr>
        </a:p>
      </dgm:t>
    </dgm:pt>
    <dgm:pt modelId="{422C2C4C-6057-423C-BAC6-F3EFCAF32C25}" type="parTrans" cxnId="{5B7B98F2-08AE-45DA-841F-A5D7BF0D7048}">
      <dgm:prSet/>
      <dgm:spPr/>
      <dgm:t>
        <a:bodyPr/>
        <a:lstStyle/>
        <a:p>
          <a:endParaRPr lang="en-US"/>
        </a:p>
      </dgm:t>
    </dgm:pt>
    <dgm:pt modelId="{67D5594B-1A8B-4391-AE60-CFF241114C94}" type="sibTrans" cxnId="{5B7B98F2-08AE-45DA-841F-A5D7BF0D7048}">
      <dgm:prSet/>
      <dgm:spPr/>
      <dgm:t>
        <a:bodyPr/>
        <a:lstStyle/>
        <a:p>
          <a:endParaRPr lang="en-US"/>
        </a:p>
      </dgm:t>
    </dgm:pt>
    <dgm:pt modelId="{15488161-CA59-4451-BD36-D6A656C11C46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Time and rate of freezing</a:t>
          </a:r>
          <a:endParaRPr lang="en-US" dirty="0">
            <a:solidFill>
              <a:schemeClr val="tx1"/>
            </a:solidFill>
          </a:endParaRPr>
        </a:p>
      </dgm:t>
    </dgm:pt>
    <dgm:pt modelId="{375563C2-D0FB-4C9A-8CAF-453BB4F5CB4B}" type="parTrans" cxnId="{83EAE770-DB3C-45A4-BB01-123E23E3CDF1}">
      <dgm:prSet/>
      <dgm:spPr/>
      <dgm:t>
        <a:bodyPr/>
        <a:lstStyle/>
        <a:p>
          <a:endParaRPr lang="en-US"/>
        </a:p>
      </dgm:t>
    </dgm:pt>
    <dgm:pt modelId="{51AB6E13-BEFD-4EFD-BC4C-EFC8992EF27E}" type="sibTrans" cxnId="{83EAE770-DB3C-45A4-BB01-123E23E3CDF1}">
      <dgm:prSet/>
      <dgm:spPr/>
      <dgm:t>
        <a:bodyPr/>
        <a:lstStyle/>
        <a:p>
          <a:endParaRPr lang="en-US"/>
        </a:p>
      </dgm:t>
    </dgm:pt>
    <dgm:pt modelId="{1C81D01A-5606-491D-951A-161AD5EE5404}">
      <dgm:prSet/>
      <dgm:spPr/>
      <dgm:t>
        <a:bodyPr/>
        <a:lstStyle/>
        <a:p>
          <a:r>
            <a:rPr lang="en-US" dirty="0" smtClean="0"/>
            <a:t>Soil particle size distribution</a:t>
          </a:r>
          <a:endParaRPr lang="en-US" dirty="0"/>
        </a:p>
      </dgm:t>
    </dgm:pt>
    <dgm:pt modelId="{C576DA53-4AF1-4B9F-8351-CAD0DF4EB170}" type="parTrans" cxnId="{B750F3C9-2068-4542-B179-865AF11650EA}">
      <dgm:prSet/>
      <dgm:spPr/>
      <dgm:t>
        <a:bodyPr/>
        <a:lstStyle/>
        <a:p>
          <a:endParaRPr lang="en-US"/>
        </a:p>
      </dgm:t>
    </dgm:pt>
    <dgm:pt modelId="{06435742-6477-418F-8525-7D9234D148B3}" type="sibTrans" cxnId="{B750F3C9-2068-4542-B179-865AF11650EA}">
      <dgm:prSet/>
      <dgm:spPr/>
      <dgm:t>
        <a:bodyPr/>
        <a:lstStyle/>
        <a:p>
          <a:endParaRPr lang="en-US"/>
        </a:p>
      </dgm:t>
    </dgm:pt>
    <dgm:pt modelId="{E1EAB984-7D96-483C-9669-CBAE28CA777E}">
      <dgm:prSet/>
      <dgm:spPr/>
      <dgm:t>
        <a:bodyPr/>
        <a:lstStyle/>
        <a:p>
          <a:r>
            <a:rPr lang="en-US" dirty="0" smtClean="0"/>
            <a:t>Pore fluid composition</a:t>
          </a:r>
          <a:endParaRPr lang="en-US" dirty="0"/>
        </a:p>
      </dgm:t>
    </dgm:pt>
    <dgm:pt modelId="{939AB3F3-C92B-4D6D-A257-F89E876673F7}" type="parTrans" cxnId="{B67D45EE-F270-455F-82F9-B74C7FF9DE2A}">
      <dgm:prSet/>
      <dgm:spPr/>
      <dgm:t>
        <a:bodyPr/>
        <a:lstStyle/>
        <a:p>
          <a:endParaRPr lang="en-US"/>
        </a:p>
      </dgm:t>
    </dgm:pt>
    <dgm:pt modelId="{AE0953D9-0A99-4FD5-875A-4B8F62EE3BBC}" type="sibTrans" cxnId="{B67D45EE-F270-455F-82F9-B74C7FF9DE2A}">
      <dgm:prSet/>
      <dgm:spPr/>
      <dgm:t>
        <a:bodyPr/>
        <a:lstStyle/>
        <a:p>
          <a:endParaRPr lang="en-US"/>
        </a:p>
      </dgm:t>
    </dgm:pt>
    <dgm:pt modelId="{F1EBE1D9-0311-4B58-A658-5886F748F072}" type="pres">
      <dgm:prSet presAssocID="{8C9F0F6C-3C17-4699-BDF8-2FB6084E6C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446584-7464-4AFB-942F-EA2AC87BAA0D}" type="pres">
      <dgm:prSet presAssocID="{F3FDC3D3-2607-4E75-8CBB-54D5FA02BF7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7CF29-47B4-4E16-B3AD-29F7EB7D5AA3}" type="pres">
      <dgm:prSet presAssocID="{F3FDC3D3-2607-4E75-8CBB-54D5FA02BF7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802C-DD44-40FB-A1D0-643CA13C7E1A}" type="pres">
      <dgm:prSet presAssocID="{04D24004-3190-4B4E-8EC9-868E3974847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457F18-5672-4002-BA3C-E9A34BA32E77}" type="pres">
      <dgm:prSet presAssocID="{04D24004-3190-4B4E-8EC9-868E3974847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253F7-C5F0-40C2-9010-082FFAF17182}" srcId="{F3FDC3D3-2607-4E75-8CBB-54D5FA02BF79}" destId="{DD808456-FC5D-4ABF-BA96-16F452032E66}" srcOrd="0" destOrd="0" parTransId="{0E87FACF-F14D-47A3-826B-79AAD8A257B4}" sibTransId="{423AD57A-C4B5-4D4D-B742-F889F07D73E5}"/>
    <dgm:cxn modelId="{057F2D38-6320-49FF-ADB2-C5B5BC357438}" type="presOf" srcId="{8721C6E5-8E09-423A-A64D-52E01B610D28}" destId="{7377CF29-47B4-4E16-B3AD-29F7EB7D5AA3}" srcOrd="0" destOrd="2" presId="urn:microsoft.com/office/officeart/2005/8/layout/vList2"/>
    <dgm:cxn modelId="{83EAE770-DB3C-45A4-BB01-123E23E3CDF1}" srcId="{F3FDC3D3-2607-4E75-8CBB-54D5FA02BF79}" destId="{15488161-CA59-4451-BD36-D6A656C11C46}" srcOrd="3" destOrd="0" parTransId="{375563C2-D0FB-4C9A-8CAF-453BB4F5CB4B}" sibTransId="{51AB6E13-BEFD-4EFD-BC4C-EFC8992EF27E}"/>
    <dgm:cxn modelId="{AB58151D-B12B-4E27-B848-50FEE97334D6}" type="presOf" srcId="{E1EAB984-7D96-483C-9669-CBAE28CA777E}" destId="{8A457F18-5672-4002-BA3C-E9A34BA32E77}" srcOrd="0" destOrd="2" presId="urn:microsoft.com/office/officeart/2005/8/layout/vList2"/>
    <dgm:cxn modelId="{B750F3C9-2068-4542-B179-865AF11650EA}" srcId="{04D24004-3190-4B4E-8EC9-868E3974847E}" destId="{1C81D01A-5606-491D-951A-161AD5EE5404}" srcOrd="1" destOrd="0" parTransId="{C576DA53-4AF1-4B9F-8351-CAD0DF4EB170}" sibTransId="{06435742-6477-418F-8525-7D9234D148B3}"/>
    <dgm:cxn modelId="{A4CB3F01-54D6-4970-A49F-CC45788B91BA}" type="presOf" srcId="{1C81D01A-5606-491D-951A-161AD5EE5404}" destId="{8A457F18-5672-4002-BA3C-E9A34BA32E77}" srcOrd="0" destOrd="1" presId="urn:microsoft.com/office/officeart/2005/8/layout/vList2"/>
    <dgm:cxn modelId="{9CB1BF25-CFDD-4B4E-A6CE-B02D33D35627}" srcId="{8C9F0F6C-3C17-4699-BDF8-2FB6084E6C0C}" destId="{F3FDC3D3-2607-4E75-8CBB-54D5FA02BF79}" srcOrd="0" destOrd="0" parTransId="{DF0C2543-F82C-4093-A115-3D526FBC7CE3}" sibTransId="{396BF280-1075-4E5D-B6B5-4F163C58FCA4}"/>
    <dgm:cxn modelId="{B67D45EE-F270-455F-82F9-B74C7FF9DE2A}" srcId="{04D24004-3190-4B4E-8EC9-868E3974847E}" destId="{E1EAB984-7D96-483C-9669-CBAE28CA777E}" srcOrd="2" destOrd="0" parTransId="{939AB3F3-C92B-4D6D-A257-F89E876673F7}" sibTransId="{AE0953D9-0A99-4FD5-875A-4B8F62EE3BBC}"/>
    <dgm:cxn modelId="{7B3450A6-103B-41ED-9BC1-19EE012A040E}" srcId="{04D24004-3190-4B4E-8EC9-868E3974847E}" destId="{CCED8885-A8E7-4E54-9938-7AB9C08EE683}" srcOrd="0" destOrd="0" parTransId="{4ED0134F-60E8-4E4A-BD93-AF844826D6DD}" sibTransId="{42F4253E-5A41-4561-BD78-6156502AD44F}"/>
    <dgm:cxn modelId="{5A1E9528-9E0F-4598-90D4-958B47349E89}" type="presOf" srcId="{04D24004-3190-4B4E-8EC9-868E3974847E}" destId="{8783802C-DD44-40FB-A1D0-643CA13C7E1A}" srcOrd="0" destOrd="0" presId="urn:microsoft.com/office/officeart/2005/8/layout/vList2"/>
    <dgm:cxn modelId="{FB613EBF-4F3E-47CC-9228-8BFD8D77643C}" type="presOf" srcId="{8C9F0F6C-3C17-4699-BDF8-2FB6084E6C0C}" destId="{F1EBE1D9-0311-4B58-A658-5886F748F072}" srcOrd="0" destOrd="0" presId="urn:microsoft.com/office/officeart/2005/8/layout/vList2"/>
    <dgm:cxn modelId="{A420DC00-318F-46EB-BF38-746C35F4CEE2}" type="presOf" srcId="{DD808456-FC5D-4ABF-BA96-16F452032E66}" destId="{7377CF29-47B4-4E16-B3AD-29F7EB7D5AA3}" srcOrd="0" destOrd="0" presId="urn:microsoft.com/office/officeart/2005/8/layout/vList2"/>
    <dgm:cxn modelId="{C2B8C2A8-3845-4193-93F0-7FF3ACCFD9AD}" type="presOf" srcId="{CCED8885-A8E7-4E54-9938-7AB9C08EE683}" destId="{8A457F18-5672-4002-BA3C-E9A34BA32E77}" srcOrd="0" destOrd="0" presId="urn:microsoft.com/office/officeart/2005/8/layout/vList2"/>
    <dgm:cxn modelId="{82798365-6BE4-4298-9769-AAFE8C79301F}" srcId="{8C9F0F6C-3C17-4699-BDF8-2FB6084E6C0C}" destId="{04D24004-3190-4B4E-8EC9-868E3974847E}" srcOrd="1" destOrd="0" parTransId="{042CE678-7602-408C-A772-8ABE2E04A13E}" sibTransId="{315878DA-258B-4C9D-B6E0-38C67C8EEC63}"/>
    <dgm:cxn modelId="{69155E11-BC06-4CE8-8B99-89327A3D27AA}" srcId="{F3FDC3D3-2607-4E75-8CBB-54D5FA02BF79}" destId="{EEF423CA-4D95-4B68-A2A9-90A230BB9A5A}" srcOrd="1" destOrd="0" parTransId="{1D7EBD08-3523-472A-907A-316967BF972D}" sibTransId="{F5C98385-3FFD-4AC3-96F8-449A7AF03156}"/>
    <dgm:cxn modelId="{4242A6EB-8EED-45A3-BDEC-F1005F8F0F80}" type="presOf" srcId="{15488161-CA59-4451-BD36-D6A656C11C46}" destId="{7377CF29-47B4-4E16-B3AD-29F7EB7D5AA3}" srcOrd="0" destOrd="3" presId="urn:microsoft.com/office/officeart/2005/8/layout/vList2"/>
    <dgm:cxn modelId="{5B7B98F2-08AE-45DA-841F-A5D7BF0D7048}" srcId="{F3FDC3D3-2607-4E75-8CBB-54D5FA02BF79}" destId="{8721C6E5-8E09-423A-A64D-52E01B610D28}" srcOrd="2" destOrd="0" parTransId="{422C2C4C-6057-423C-BAC6-F3EFCAF32C25}" sibTransId="{67D5594B-1A8B-4391-AE60-CFF241114C94}"/>
    <dgm:cxn modelId="{61C0D9E6-99B1-43F7-9BE7-DC9CAD95E9AA}" type="presOf" srcId="{F3FDC3D3-2607-4E75-8CBB-54D5FA02BF79}" destId="{CD446584-7464-4AFB-942F-EA2AC87BAA0D}" srcOrd="0" destOrd="0" presId="urn:microsoft.com/office/officeart/2005/8/layout/vList2"/>
    <dgm:cxn modelId="{05615D8F-7A80-487F-8023-AE21469EE92C}" type="presOf" srcId="{EEF423CA-4D95-4B68-A2A9-90A230BB9A5A}" destId="{7377CF29-47B4-4E16-B3AD-29F7EB7D5AA3}" srcOrd="0" destOrd="1" presId="urn:microsoft.com/office/officeart/2005/8/layout/vList2"/>
    <dgm:cxn modelId="{CD1C394D-87E5-482E-A62C-50B0AD042CE7}" type="presParOf" srcId="{F1EBE1D9-0311-4B58-A658-5886F748F072}" destId="{CD446584-7464-4AFB-942F-EA2AC87BAA0D}" srcOrd="0" destOrd="0" presId="urn:microsoft.com/office/officeart/2005/8/layout/vList2"/>
    <dgm:cxn modelId="{6E13A5C9-4355-42C8-931E-3740244E63B8}" type="presParOf" srcId="{F1EBE1D9-0311-4B58-A658-5886F748F072}" destId="{7377CF29-47B4-4E16-B3AD-29F7EB7D5AA3}" srcOrd="1" destOrd="0" presId="urn:microsoft.com/office/officeart/2005/8/layout/vList2"/>
    <dgm:cxn modelId="{EC305B53-AB9C-47AE-929E-29EE49AE1B94}" type="presParOf" srcId="{F1EBE1D9-0311-4B58-A658-5886F748F072}" destId="{8783802C-DD44-40FB-A1D0-643CA13C7E1A}" srcOrd="2" destOrd="0" presId="urn:microsoft.com/office/officeart/2005/8/layout/vList2"/>
    <dgm:cxn modelId="{EF1E41FE-6F5A-4BA7-9477-C13620F94565}" type="presParOf" srcId="{F1EBE1D9-0311-4B58-A658-5886F748F072}" destId="{8A457F18-5672-4002-BA3C-E9A34BA32E7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B33628-3274-4C79-9207-2F480AC8BD33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EBCA5C-8235-424B-91B0-2B00D980AD73}">
      <dgm:prSet phldrT="[Text]"/>
      <dgm:spPr/>
      <dgm:t>
        <a:bodyPr/>
        <a:lstStyle/>
        <a:p>
          <a:r>
            <a:rPr lang="en-US" dirty="0" smtClean="0"/>
            <a:t>Research factors</a:t>
          </a:r>
          <a:endParaRPr lang="en-US" dirty="0"/>
        </a:p>
      </dgm:t>
    </dgm:pt>
    <dgm:pt modelId="{1B4F5346-5CBC-4C8D-BF30-CDBCC3E23996}" type="parTrans" cxnId="{AA7B6354-5698-4C0E-A48A-CE7A28469EA3}">
      <dgm:prSet/>
      <dgm:spPr/>
      <dgm:t>
        <a:bodyPr/>
        <a:lstStyle/>
        <a:p>
          <a:endParaRPr lang="en-US"/>
        </a:p>
      </dgm:t>
    </dgm:pt>
    <dgm:pt modelId="{3C8A5EEF-42A7-425A-A13C-9A95294F1129}" type="sibTrans" cxnId="{AA7B6354-5698-4C0E-A48A-CE7A28469EA3}">
      <dgm:prSet/>
      <dgm:spPr/>
      <dgm:t>
        <a:bodyPr/>
        <a:lstStyle/>
        <a:p>
          <a:endParaRPr lang="en-US"/>
        </a:p>
      </dgm:t>
    </dgm:pt>
    <dgm:pt modelId="{EDF8A648-0A2E-4721-BA6B-76A509587CF3}">
      <dgm:prSet phldrT="[Text]"/>
      <dgm:spPr/>
      <dgm:t>
        <a:bodyPr/>
        <a:lstStyle/>
        <a:p>
          <a:r>
            <a:rPr lang="en-US" dirty="0" smtClean="0"/>
            <a:t>Formation of ice structure</a:t>
          </a:r>
          <a:endParaRPr lang="en-US" dirty="0"/>
        </a:p>
      </dgm:t>
    </dgm:pt>
    <dgm:pt modelId="{C593E8B1-9B8F-4595-B79D-86B30DA44F0A}" type="parTrans" cxnId="{09C8DD11-0FCD-4555-A4B3-044F97E393EA}">
      <dgm:prSet/>
      <dgm:spPr/>
      <dgm:t>
        <a:bodyPr/>
        <a:lstStyle/>
        <a:p>
          <a:endParaRPr lang="en-US"/>
        </a:p>
      </dgm:t>
    </dgm:pt>
    <dgm:pt modelId="{545B1A0A-BC5F-4636-967D-3A50231EF365}" type="sibTrans" cxnId="{09C8DD11-0FCD-4555-A4B3-044F97E393EA}">
      <dgm:prSet/>
      <dgm:spPr/>
      <dgm:t>
        <a:bodyPr/>
        <a:lstStyle/>
        <a:p>
          <a:endParaRPr lang="en-US"/>
        </a:p>
      </dgm:t>
    </dgm:pt>
    <dgm:pt modelId="{DAEAF137-E1F6-4121-B4E2-3E8F35BB370E}">
      <dgm:prSet phldrT="[Text]"/>
      <dgm:spPr/>
      <dgm:t>
        <a:bodyPr/>
        <a:lstStyle/>
        <a:p>
          <a:r>
            <a:rPr lang="en-US" dirty="0" smtClean="0"/>
            <a:t>Freeze-thaw cycle</a:t>
          </a:r>
          <a:endParaRPr lang="en-US" dirty="0"/>
        </a:p>
      </dgm:t>
    </dgm:pt>
    <dgm:pt modelId="{36ACA966-E829-4414-A593-DDAFA89A256B}" type="parTrans" cxnId="{06CE7415-AC36-4856-AFFA-9392F0EF37A9}">
      <dgm:prSet/>
      <dgm:spPr/>
      <dgm:t>
        <a:bodyPr/>
        <a:lstStyle/>
        <a:p>
          <a:endParaRPr lang="en-US"/>
        </a:p>
      </dgm:t>
    </dgm:pt>
    <dgm:pt modelId="{EACF79BE-06B6-46A9-8E7D-DA36D5821C08}" type="sibTrans" cxnId="{06CE7415-AC36-4856-AFFA-9392F0EF37A9}">
      <dgm:prSet/>
      <dgm:spPr/>
      <dgm:t>
        <a:bodyPr/>
        <a:lstStyle/>
        <a:p>
          <a:endParaRPr lang="en-US"/>
        </a:p>
      </dgm:t>
    </dgm:pt>
    <dgm:pt modelId="{93DEE187-4CCF-4E9F-B52C-AF7B050860A1}">
      <dgm:prSet phldrT="[Text]"/>
      <dgm:spPr/>
      <dgm:t>
        <a:bodyPr/>
        <a:lstStyle/>
        <a:p>
          <a:r>
            <a:rPr lang="en-US" dirty="0" smtClean="0"/>
            <a:t>Homogeneous or partial freezing</a:t>
          </a:r>
          <a:endParaRPr lang="en-US" dirty="0"/>
        </a:p>
      </dgm:t>
    </dgm:pt>
    <dgm:pt modelId="{2611B152-3AC9-447C-86A2-D8DB6BBF4F6B}" type="parTrans" cxnId="{BBF2426B-DDA2-42C2-B7A5-97C5342E1813}">
      <dgm:prSet/>
      <dgm:spPr/>
      <dgm:t>
        <a:bodyPr/>
        <a:lstStyle/>
        <a:p>
          <a:endParaRPr lang="en-US"/>
        </a:p>
      </dgm:t>
    </dgm:pt>
    <dgm:pt modelId="{4DE477C4-6D8A-4C57-8E56-2C60E00FA5D8}" type="sibTrans" cxnId="{BBF2426B-DDA2-42C2-B7A5-97C5342E1813}">
      <dgm:prSet/>
      <dgm:spPr/>
      <dgm:t>
        <a:bodyPr/>
        <a:lstStyle/>
        <a:p>
          <a:endParaRPr lang="en-US"/>
        </a:p>
      </dgm:t>
    </dgm:pt>
    <dgm:pt modelId="{7CA6AF67-8F08-4D79-A1A9-7DD2E9727F35}" type="pres">
      <dgm:prSet presAssocID="{7BB33628-3274-4C79-9207-2F480AC8BD33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05D83B07-FF36-4F2C-90C4-D741F153AC6B}" type="pres">
      <dgm:prSet presAssocID="{D2EBCA5C-8235-424B-91B0-2B00D980AD73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C8344003-14B4-44D9-B39E-B4E0F0DB6CA4}" type="pres">
      <dgm:prSet presAssocID="{EDF8A648-0A2E-4721-BA6B-76A509587CF3}" presName="Accent" presStyleLbl="node1" presStyleIdx="1" presStyleCnt="2"/>
      <dgm:spPr/>
    </dgm:pt>
    <dgm:pt modelId="{07C12A2F-76FE-45FF-9554-29C7D2371654}" type="pres">
      <dgm:prSet presAssocID="{EDF8A648-0A2E-4721-BA6B-76A509587CF3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A319B7D-8BDE-49D4-9576-A91EA1F3FA80}" type="pres">
      <dgm:prSet presAssocID="{EDF8A648-0A2E-4721-BA6B-76A509587CF3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A73A49-F923-408B-A633-C54CBE83846E}" type="pres">
      <dgm:prSet presAssocID="{DAEAF137-E1F6-4121-B4E2-3E8F35BB370E}" presName="Image2" presStyleCnt="0"/>
      <dgm:spPr/>
    </dgm:pt>
    <dgm:pt modelId="{6CD70D53-BBF6-40A3-9AE5-6D249AEA99E0}" type="pres">
      <dgm:prSet presAssocID="{DAEAF137-E1F6-4121-B4E2-3E8F35BB370E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B29F0D7-E22D-4494-AE7D-68267F09AB78}" type="pres">
      <dgm:prSet presAssocID="{DAEAF137-E1F6-4121-B4E2-3E8F35BB370E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615C5-FD13-45DF-8642-F6F318941B00}" type="pres">
      <dgm:prSet presAssocID="{93DEE187-4CCF-4E9F-B52C-AF7B050860A1}" presName="Image3" presStyleCnt="0"/>
      <dgm:spPr/>
    </dgm:pt>
    <dgm:pt modelId="{361FF890-AF2F-4E63-89F6-5D07A0539388}" type="pres">
      <dgm:prSet presAssocID="{93DEE187-4CCF-4E9F-B52C-AF7B050860A1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B3AF7FD-5738-4709-8551-046E5B1D44B9}" type="pres">
      <dgm:prSet presAssocID="{93DEE187-4CCF-4E9F-B52C-AF7B050860A1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8DD11-0FCD-4555-A4B3-044F97E393EA}" srcId="{D2EBCA5C-8235-424B-91B0-2B00D980AD73}" destId="{EDF8A648-0A2E-4721-BA6B-76A509587CF3}" srcOrd="0" destOrd="0" parTransId="{C593E8B1-9B8F-4595-B79D-86B30DA44F0A}" sibTransId="{545B1A0A-BC5F-4636-967D-3A50231EF365}"/>
    <dgm:cxn modelId="{74CF4A24-6A1F-4C9D-A170-26C6A6766EFA}" type="presOf" srcId="{EDF8A648-0A2E-4721-BA6B-76A509587CF3}" destId="{CA319B7D-8BDE-49D4-9576-A91EA1F3FA80}" srcOrd="0" destOrd="0" presId="urn:microsoft.com/office/officeart/2011/layout/RadialPictureList"/>
    <dgm:cxn modelId="{06CE7415-AC36-4856-AFFA-9392F0EF37A9}" srcId="{D2EBCA5C-8235-424B-91B0-2B00D980AD73}" destId="{DAEAF137-E1F6-4121-B4E2-3E8F35BB370E}" srcOrd="1" destOrd="0" parTransId="{36ACA966-E829-4414-A593-DDAFA89A256B}" sibTransId="{EACF79BE-06B6-46A9-8E7D-DA36D5821C08}"/>
    <dgm:cxn modelId="{BBF2426B-DDA2-42C2-B7A5-97C5342E1813}" srcId="{D2EBCA5C-8235-424B-91B0-2B00D980AD73}" destId="{93DEE187-4CCF-4E9F-B52C-AF7B050860A1}" srcOrd="2" destOrd="0" parTransId="{2611B152-3AC9-447C-86A2-D8DB6BBF4F6B}" sibTransId="{4DE477C4-6D8A-4C57-8E56-2C60E00FA5D8}"/>
    <dgm:cxn modelId="{AA7B6354-5698-4C0E-A48A-CE7A28469EA3}" srcId="{7BB33628-3274-4C79-9207-2F480AC8BD33}" destId="{D2EBCA5C-8235-424B-91B0-2B00D980AD73}" srcOrd="0" destOrd="0" parTransId="{1B4F5346-5CBC-4C8D-BF30-CDBCC3E23996}" sibTransId="{3C8A5EEF-42A7-425A-A13C-9A95294F1129}"/>
    <dgm:cxn modelId="{2FD3F549-DD34-4BE9-9085-51F20EF03D32}" type="presOf" srcId="{7BB33628-3274-4C79-9207-2F480AC8BD33}" destId="{7CA6AF67-8F08-4D79-A1A9-7DD2E9727F35}" srcOrd="0" destOrd="0" presId="urn:microsoft.com/office/officeart/2011/layout/RadialPictureList"/>
    <dgm:cxn modelId="{25353754-A4DB-4C7F-87A2-CDE0AF804EB7}" type="presOf" srcId="{D2EBCA5C-8235-424B-91B0-2B00D980AD73}" destId="{05D83B07-FF36-4F2C-90C4-D741F153AC6B}" srcOrd="0" destOrd="0" presId="urn:microsoft.com/office/officeart/2011/layout/RadialPictureList"/>
    <dgm:cxn modelId="{2CA9DDC4-50F7-4799-8A40-EF58B97C05C6}" type="presOf" srcId="{DAEAF137-E1F6-4121-B4E2-3E8F35BB370E}" destId="{EB29F0D7-E22D-4494-AE7D-68267F09AB78}" srcOrd="0" destOrd="0" presId="urn:microsoft.com/office/officeart/2011/layout/RadialPictureList"/>
    <dgm:cxn modelId="{D3A960A7-C7B4-447A-874F-8AB46E544666}" type="presOf" srcId="{93DEE187-4CCF-4E9F-B52C-AF7B050860A1}" destId="{8B3AF7FD-5738-4709-8551-046E5B1D44B9}" srcOrd="0" destOrd="0" presId="urn:microsoft.com/office/officeart/2011/layout/RadialPictureList"/>
    <dgm:cxn modelId="{29138CED-5984-4B06-9762-E39B890BB75F}" type="presParOf" srcId="{7CA6AF67-8F08-4D79-A1A9-7DD2E9727F35}" destId="{05D83B07-FF36-4F2C-90C4-D741F153AC6B}" srcOrd="0" destOrd="0" presId="urn:microsoft.com/office/officeart/2011/layout/RadialPictureList"/>
    <dgm:cxn modelId="{59F4FBE6-F093-433C-8DB8-DAD9AEFE6683}" type="presParOf" srcId="{7CA6AF67-8F08-4D79-A1A9-7DD2E9727F35}" destId="{C8344003-14B4-44D9-B39E-B4E0F0DB6CA4}" srcOrd="1" destOrd="0" presId="urn:microsoft.com/office/officeart/2011/layout/RadialPictureList"/>
    <dgm:cxn modelId="{E5F18A81-CF2D-4736-B714-ABAF4AA9B1AF}" type="presParOf" srcId="{7CA6AF67-8F08-4D79-A1A9-7DD2E9727F35}" destId="{07C12A2F-76FE-45FF-9554-29C7D2371654}" srcOrd="2" destOrd="0" presId="urn:microsoft.com/office/officeart/2011/layout/RadialPictureList"/>
    <dgm:cxn modelId="{DCDFD836-6CCA-4AD4-8A8F-B3B571ED0C6A}" type="presParOf" srcId="{7CA6AF67-8F08-4D79-A1A9-7DD2E9727F35}" destId="{CA319B7D-8BDE-49D4-9576-A91EA1F3FA80}" srcOrd="3" destOrd="0" presId="urn:microsoft.com/office/officeart/2011/layout/RadialPictureList"/>
    <dgm:cxn modelId="{F8C611B7-55DE-42AA-9D08-29E493DE7EFD}" type="presParOf" srcId="{7CA6AF67-8F08-4D79-A1A9-7DD2E9727F35}" destId="{D2A73A49-F923-408B-A633-C54CBE83846E}" srcOrd="4" destOrd="0" presId="urn:microsoft.com/office/officeart/2011/layout/RadialPictureList"/>
    <dgm:cxn modelId="{58A82BD2-1484-4502-B2EC-EF9FAEE4335A}" type="presParOf" srcId="{D2A73A49-F923-408B-A633-C54CBE83846E}" destId="{6CD70D53-BBF6-40A3-9AE5-6D249AEA99E0}" srcOrd="0" destOrd="0" presId="urn:microsoft.com/office/officeart/2011/layout/RadialPictureList"/>
    <dgm:cxn modelId="{1BE1479B-4B07-4C69-B8C0-61A8800B4121}" type="presParOf" srcId="{7CA6AF67-8F08-4D79-A1A9-7DD2E9727F35}" destId="{EB29F0D7-E22D-4494-AE7D-68267F09AB78}" srcOrd="5" destOrd="0" presId="urn:microsoft.com/office/officeart/2011/layout/RadialPictureList"/>
    <dgm:cxn modelId="{7434967F-5749-4613-8A42-BEC4A58D77A1}" type="presParOf" srcId="{7CA6AF67-8F08-4D79-A1A9-7DD2E9727F35}" destId="{E27615C5-FD13-45DF-8642-F6F318941B00}" srcOrd="6" destOrd="0" presId="urn:microsoft.com/office/officeart/2011/layout/RadialPictureList"/>
    <dgm:cxn modelId="{6ECA04B0-36F1-4FFA-A2C9-C39D31E54B30}" type="presParOf" srcId="{E27615C5-FD13-45DF-8642-F6F318941B00}" destId="{361FF890-AF2F-4E63-89F6-5D07A0539388}" srcOrd="0" destOrd="0" presId="urn:microsoft.com/office/officeart/2011/layout/RadialPictureList"/>
    <dgm:cxn modelId="{7D795967-3B9E-49F6-9345-65E3292BFF22}" type="presParOf" srcId="{7CA6AF67-8F08-4D79-A1A9-7DD2E9727F35}" destId="{8B3AF7FD-5738-4709-8551-046E5B1D44B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6584-7464-4AFB-942F-EA2AC87BAA0D}">
      <dsp:nvSpPr>
        <dsp:cNvPr id="0" name=""/>
        <dsp:cNvSpPr/>
      </dsp:nvSpPr>
      <dsp:spPr>
        <a:xfrm>
          <a:off x="0" y="45852"/>
          <a:ext cx="103632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Primary factors</a:t>
          </a:r>
          <a:endParaRPr lang="en-US" sz="3100" kern="1200" dirty="0"/>
        </a:p>
      </dsp:txBody>
      <dsp:txXfrm>
        <a:off x="36296" y="82148"/>
        <a:ext cx="10290608" cy="670943"/>
      </dsp:txXfrm>
    </dsp:sp>
    <dsp:sp modelId="{7377CF29-47B4-4E16-B3AD-29F7EB7D5AA3}">
      <dsp:nvSpPr>
        <dsp:cNvPr id="0" name=""/>
        <dsp:cNvSpPr/>
      </dsp:nvSpPr>
      <dsp:spPr>
        <a:xfrm>
          <a:off x="0" y="789387"/>
          <a:ext cx="10363200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3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Saturation (water content)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Density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</a:rPr>
            <a:t>Temperature</a:t>
          </a:r>
          <a:endParaRPr lang="en-US" sz="2400" kern="1200" dirty="0"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</a:rPr>
            <a:t>Time and rate of freezing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0" y="789387"/>
        <a:ext cx="10363200" cy="1668420"/>
      </dsp:txXfrm>
    </dsp:sp>
    <dsp:sp modelId="{8783802C-DD44-40FB-A1D0-643CA13C7E1A}">
      <dsp:nvSpPr>
        <dsp:cNvPr id="0" name=""/>
        <dsp:cNvSpPr/>
      </dsp:nvSpPr>
      <dsp:spPr>
        <a:xfrm>
          <a:off x="0" y="2457807"/>
          <a:ext cx="103632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Secondary factors</a:t>
          </a:r>
          <a:endParaRPr lang="en-US" sz="3100" kern="1200" dirty="0"/>
        </a:p>
      </dsp:txBody>
      <dsp:txXfrm>
        <a:off x="36296" y="2494103"/>
        <a:ext cx="10290608" cy="670943"/>
      </dsp:txXfrm>
    </dsp:sp>
    <dsp:sp modelId="{8A457F18-5672-4002-BA3C-E9A34BA32E77}">
      <dsp:nvSpPr>
        <dsp:cNvPr id="0" name=""/>
        <dsp:cNvSpPr/>
      </dsp:nvSpPr>
      <dsp:spPr>
        <a:xfrm>
          <a:off x="0" y="3201342"/>
          <a:ext cx="10363200" cy="12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3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Soil mineralogy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Soil particle size distribution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Pore fluid composition</a:t>
          </a:r>
          <a:endParaRPr lang="en-US" sz="2400" kern="1200" dirty="0"/>
        </a:p>
      </dsp:txBody>
      <dsp:txXfrm>
        <a:off x="0" y="3201342"/>
        <a:ext cx="10363200" cy="1251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83B07-FF36-4F2C-90C4-D741F153AC6B}">
      <dsp:nvSpPr>
        <dsp:cNvPr id="0" name=""/>
        <dsp:cNvSpPr/>
      </dsp:nvSpPr>
      <dsp:spPr>
        <a:xfrm>
          <a:off x="1057033" y="983087"/>
          <a:ext cx="1768059" cy="17681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Research factors</a:t>
          </a:r>
          <a:endParaRPr lang="en-US" sz="2500" kern="1200" dirty="0"/>
        </a:p>
      </dsp:txBody>
      <dsp:txXfrm>
        <a:off x="1315959" y="1242026"/>
        <a:ext cx="1250207" cy="1250268"/>
      </dsp:txXfrm>
    </dsp:sp>
    <dsp:sp modelId="{C8344003-14B4-44D9-B39E-B4E0F0DB6CA4}">
      <dsp:nvSpPr>
        <dsp:cNvPr id="0" name=""/>
        <dsp:cNvSpPr/>
      </dsp:nvSpPr>
      <dsp:spPr>
        <a:xfrm>
          <a:off x="145271" y="0"/>
          <a:ext cx="3564115" cy="371537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12A2F-76FE-45FF-9554-29C7D2371654}">
      <dsp:nvSpPr>
        <dsp:cNvPr id="0" name=""/>
        <dsp:cNvSpPr/>
      </dsp:nvSpPr>
      <dsp:spPr>
        <a:xfrm>
          <a:off x="2769626" y="313206"/>
          <a:ext cx="947155" cy="94742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19B7D-8BDE-49D4-9576-A91EA1F3FA80}">
      <dsp:nvSpPr>
        <dsp:cNvPr id="0" name=""/>
        <dsp:cNvSpPr/>
      </dsp:nvSpPr>
      <dsp:spPr>
        <a:xfrm>
          <a:off x="3788624" y="328439"/>
          <a:ext cx="1267804" cy="91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1600" kern="1200" dirty="0" smtClean="0"/>
            <a:t>Formation of ice structure</a:t>
          </a:r>
          <a:endParaRPr lang="en-US" sz="1600" kern="1200" dirty="0"/>
        </a:p>
      </dsp:txBody>
      <dsp:txXfrm>
        <a:off x="3788624" y="328439"/>
        <a:ext cx="1267804" cy="916954"/>
      </dsp:txXfrm>
    </dsp:sp>
    <dsp:sp modelId="{6CD70D53-BBF6-40A3-9AE5-6D249AEA99E0}">
      <dsp:nvSpPr>
        <dsp:cNvPr id="0" name=""/>
        <dsp:cNvSpPr/>
      </dsp:nvSpPr>
      <dsp:spPr>
        <a:xfrm>
          <a:off x="3135704" y="1391036"/>
          <a:ext cx="947155" cy="94742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9F0D7-E22D-4494-AE7D-68267F09AB78}">
      <dsp:nvSpPr>
        <dsp:cNvPr id="0" name=""/>
        <dsp:cNvSpPr/>
      </dsp:nvSpPr>
      <dsp:spPr>
        <a:xfrm>
          <a:off x="4159985" y="1404411"/>
          <a:ext cx="1267804" cy="91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1600" kern="1200" dirty="0" smtClean="0"/>
            <a:t>Freeze-thaw cycle</a:t>
          </a:r>
          <a:endParaRPr lang="en-US" sz="1600" kern="1200" dirty="0"/>
        </a:p>
      </dsp:txBody>
      <dsp:txXfrm>
        <a:off x="4159985" y="1404411"/>
        <a:ext cx="1267804" cy="916954"/>
      </dsp:txXfrm>
    </dsp:sp>
    <dsp:sp modelId="{361FF890-AF2F-4E63-89F6-5D07A0539388}">
      <dsp:nvSpPr>
        <dsp:cNvPr id="0" name=""/>
        <dsp:cNvSpPr/>
      </dsp:nvSpPr>
      <dsp:spPr>
        <a:xfrm>
          <a:off x="2769626" y="2484099"/>
          <a:ext cx="947155" cy="94742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AF7FD-5738-4709-8551-046E5B1D44B9}">
      <dsp:nvSpPr>
        <dsp:cNvPr id="0" name=""/>
        <dsp:cNvSpPr/>
      </dsp:nvSpPr>
      <dsp:spPr>
        <a:xfrm>
          <a:off x="3788624" y="2503419"/>
          <a:ext cx="1267804" cy="91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1600" kern="1200" dirty="0" smtClean="0"/>
            <a:t>Homogeneous or partial freezing</a:t>
          </a:r>
          <a:endParaRPr lang="en-US" sz="1600" kern="1200" dirty="0"/>
        </a:p>
      </dsp:txBody>
      <dsp:txXfrm>
        <a:off x="3788624" y="2503419"/>
        <a:ext cx="1267804" cy="916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0.31733</cdr:x>
      <cdr:y>0.04047</cdr:y>
    </cdr:from>
    <cdr:to>
      <cdr:x>0.43749</cdr:x>
      <cdr:y>0.18121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960CEC3-4F90-4395-A6F7-FD457A3792C0}"/>
            </a:ext>
          </a:extLst>
        </cdr:cNvPr>
        <cdr:cNvSpPr txBox="1"/>
      </cdr:nvSpPr>
      <cdr:spPr>
        <a:xfrm xmlns:a="http://schemas.openxmlformats.org/drawingml/2006/main">
          <a:off x="1886108" y="174435"/>
          <a:ext cx="714183" cy="6065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dirty="0"/>
            <a:t>Note: ER beyond maximum </a:t>
          </a:r>
        </a:p>
        <a:p xmlns:a="http://schemas.openxmlformats.org/drawingml/2006/main">
          <a:r>
            <a:rPr lang="en-US" sz="1200" dirty="0"/>
            <a:t>measurable value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48E34-9B83-4700-AD67-280ED547C672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2FB85-9572-4CB0-9611-801E0C10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2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01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2FB85-9572-4CB0-9611-801E0C1026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9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76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67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08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77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5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74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CEF8B-259A-4425-8203-4784A06639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418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668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61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8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74A9-91C1-44E7-B61F-5DFB08BAF9F8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64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" y="1638300"/>
            <a:ext cx="12192000" cy="1600200"/>
          </a:xfrm>
        </p:spPr>
        <p:txBody>
          <a:bodyPr anchor="t"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altLang="en-US" sz="4800" b="1" kern="1200" noProof="0" dirty="0" smtClean="0">
                <a:ln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600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1055" cy="1188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2296"/>
            <a:ext cx="12192000" cy="110570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95000"/>
                <a:alpha val="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11168-E56B-4B22-AEC9-2A4A6521F1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20" y="0"/>
            <a:ext cx="1193800" cy="119380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" y="5793780"/>
            <a:ext cx="1334322" cy="10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2115ED-C45B-4808-A822-9377974FFC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3554" y="5790190"/>
            <a:ext cx="1025080" cy="10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918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2296"/>
            <a:ext cx="12192000" cy="1105704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95000"/>
                <a:alpha val="0"/>
              </a:scheme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>
            <a:lvl1pPr>
              <a:defRPr lang="en-US" sz="4000" b="1" kern="1200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16000" y="1600200"/>
            <a:ext cx="1036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63200" y="6629400"/>
            <a:ext cx="1828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19CC87D6-97E2-4C48-8179-C4C502B8E22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963487" cy="822960"/>
          </a:xfrm>
          <a:prstGeom prst="rect">
            <a:avLst/>
          </a:prstGeom>
        </p:spPr>
      </p:pic>
      <p:sp>
        <p:nvSpPr>
          <p:cNvPr id="48" name="Text Placeholder 47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4343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lang="en-US" sz="2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 typeface="Wingdings" panose="05000000000000000000" pitchFamily="2" charset="2"/>
              <a:buChar char="Ø"/>
              <a:defRPr 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Font typeface="Wingdings" panose="05000000000000000000" pitchFamily="2" charset="2"/>
              <a:buChar char="Ø"/>
              <a:defRPr 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Font typeface="Wingdings" panose="05000000000000000000" pitchFamily="2" charset="2"/>
              <a:buChar char="Ø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Font typeface="Wingdings" panose="05000000000000000000" pitchFamily="2" charset="2"/>
              <a:buChar char="Ø"/>
              <a:def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461963" lvl="0" indent="-461963" algn="l" defTabSz="914400" rtl="0" eaLnBrk="1" latinLnBrk="0" hangingPunct="1">
              <a:buFont typeface="Wingdings" panose="05000000000000000000" pitchFamily="2" charset="2"/>
              <a:buChar char="q"/>
            </a:pPr>
            <a:r>
              <a:rPr lang="en-US"/>
              <a:t>Click to edit Master text styles</a:t>
            </a:r>
          </a:p>
          <a:p>
            <a:pPr marL="461963" lvl="1" indent="-461963" algn="l" defTabSz="914400" rtl="0" eaLnBrk="1" latinLnBrk="0" hangingPunct="1">
              <a:buFont typeface="Wingdings" panose="05000000000000000000" pitchFamily="2" charset="2"/>
              <a:buChar char="q"/>
            </a:pPr>
            <a:r>
              <a:rPr lang="en-US"/>
              <a:t>Second level</a:t>
            </a:r>
          </a:p>
          <a:p>
            <a:pPr marL="461963" lvl="2" indent="-461963" algn="l" defTabSz="914400" rtl="0" eaLnBrk="1" latinLnBrk="0" hangingPunct="1">
              <a:buFont typeface="Wingdings" panose="05000000000000000000" pitchFamily="2" charset="2"/>
              <a:buChar char="q"/>
            </a:pPr>
            <a:r>
              <a:rPr lang="en-US"/>
              <a:t>Third level</a:t>
            </a:r>
          </a:p>
          <a:p>
            <a:pPr marL="461963" lvl="3" indent="-461963" algn="l" defTabSz="914400" rtl="0" eaLnBrk="1" latinLnBrk="0" hangingPunct="1">
              <a:buFont typeface="Wingdings" panose="05000000000000000000" pitchFamily="2" charset="2"/>
              <a:buChar char="q"/>
            </a:pPr>
            <a:r>
              <a:rPr lang="en-US"/>
              <a:t>Fourth level</a:t>
            </a:r>
          </a:p>
          <a:p>
            <a:pPr marL="461963" lvl="4" indent="-461963" algn="l" defTabSz="914400" rtl="0" eaLnBrk="1" latinLnBrk="0" hangingPunct="1">
              <a:buFont typeface="Wingdings" panose="05000000000000000000" pitchFamily="2" charset="2"/>
              <a:buChar char="q"/>
            </a:pPr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E11168-E56B-4B22-AEC9-2A4A6521F1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20" y="0"/>
            <a:ext cx="119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46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1524000"/>
            <a:ext cx="4114800" cy="4114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367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87D6-97E2-4C48-8179-C4C502B8E2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10363200" y="6629400"/>
            <a:ext cx="1828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C87D6-97E2-4C48-8179-C4C502B8E2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5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4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jpe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3.jpeg"/><Relationship Id="rId5" Type="http://schemas.openxmlformats.org/officeDocument/2006/relationships/image" Target="../media/image55.png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77924"/>
            <a:ext cx="12192000" cy="1600200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Noninvasive 3D Imaging </a:t>
            </a:r>
            <a:r>
              <a:rPr lang="en-US" altLang="zh-CN" sz="4000" dirty="0" smtClean="0"/>
              <a:t>and</a:t>
            </a:r>
            <a:br>
              <a:rPr lang="en-US" altLang="zh-CN" sz="4000" dirty="0" smtClean="0"/>
            </a:br>
            <a:r>
              <a:rPr lang="en-US" altLang="zh-CN" sz="4000" dirty="0" smtClean="0"/>
              <a:t>Characterization of </a:t>
            </a:r>
            <a:r>
              <a:rPr lang="en-US" altLang="zh-CN" sz="4000" dirty="0"/>
              <a:t>Permafrost Profiles 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dirty="0" smtClean="0"/>
              <a:t>Using </a:t>
            </a:r>
            <a:r>
              <a:rPr lang="en-US" altLang="zh-CN" sz="4000" dirty="0" err="1"/>
              <a:t>iFROST</a:t>
            </a:r>
            <a:r>
              <a:rPr lang="en-US" altLang="zh-CN" sz="4000" dirty="0"/>
              <a:t> MAPPER</a:t>
            </a:r>
            <a:endParaRPr lang="en-US" sz="40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1108191" y="3766300"/>
            <a:ext cx="9448800" cy="31141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3F1B0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850392" y="3648456"/>
            <a:ext cx="10479024" cy="24356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en-US" sz="1400" dirty="0">
              <a:solidFill>
                <a:srgbClr val="3F1B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600" b="1" dirty="0" smtClean="0">
                <a:solidFill>
                  <a:srgbClr val="3F1B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Rui Liu, Daniel Offenbacker, Ph.D., Cheng Zhu, Ph.D.,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600" b="1" dirty="0" smtClean="0">
                <a:solidFill>
                  <a:srgbClr val="3F1B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Jim Kang, John Schmalzel, Ph.D</a:t>
            </a:r>
            <a:r>
              <a:rPr lang="en-US" altLang="en-US" sz="2600" b="1" dirty="0" smtClean="0">
                <a:solidFill>
                  <a:srgbClr val="3F1B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Shreekanth </a:t>
            </a:r>
            <a:r>
              <a:rPr lang="en-US" altLang="en-US" sz="2600" b="1" dirty="0" smtClean="0">
                <a:solidFill>
                  <a:srgbClr val="3F1B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Mandayam, Ph.D., Ayman Ali, Ph.D</a:t>
            </a:r>
            <a:r>
              <a:rPr lang="en-US" altLang="en-US" sz="2600" b="1" dirty="0" smtClean="0">
                <a:solidFill>
                  <a:srgbClr val="3F1B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and </a:t>
            </a:r>
            <a:r>
              <a:rPr lang="en-US" altLang="en-US" sz="2600" b="1" dirty="0" smtClean="0">
                <a:solidFill>
                  <a:srgbClr val="3F1B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Yusuf Mehta, Ph.D.</a:t>
            </a:r>
            <a:endParaRPr lang="en-US" altLang="en-US" sz="2600" b="1" dirty="0">
              <a:solidFill>
                <a:srgbClr val="3F1B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8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Research Progress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92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Study Benefits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5999" y="1752600"/>
            <a:ext cx="10440895" cy="3497132"/>
          </a:xfrm>
        </p:spPr>
        <p:txBody>
          <a:bodyPr>
            <a:normAutofit/>
          </a:bodyPr>
          <a:lstStyle/>
          <a:p>
            <a:r>
              <a:rPr lang="en-US" sz="2800" b="1" dirty="0"/>
              <a:t>R</a:t>
            </a:r>
            <a:r>
              <a:rPr lang="en-US" sz="2800" b="1" dirty="0" smtClean="0"/>
              <a:t>apid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b="1" dirty="0"/>
              <a:t>noninvasive</a:t>
            </a:r>
            <a:r>
              <a:rPr lang="en-US" sz="2800" dirty="0"/>
              <a:t> permafrost soil characterization in cold </a:t>
            </a:r>
            <a:r>
              <a:rPr lang="en-US" sz="2800" dirty="0" smtClean="0"/>
              <a:t>regions</a:t>
            </a:r>
          </a:p>
          <a:p>
            <a:r>
              <a:rPr lang="en-US" sz="2800" b="1" dirty="0" smtClean="0"/>
              <a:t>3D</a:t>
            </a:r>
            <a:r>
              <a:rPr lang="en-US" sz="2800" dirty="0" smtClean="0"/>
              <a:t> </a:t>
            </a:r>
            <a:r>
              <a:rPr lang="en-US" sz="2800" b="1" dirty="0"/>
              <a:t>geographical</a:t>
            </a:r>
            <a:r>
              <a:rPr lang="en-US" sz="2800" dirty="0"/>
              <a:t> and </a:t>
            </a:r>
            <a:r>
              <a:rPr lang="en-US" sz="2800" b="1" dirty="0"/>
              <a:t>geotechnical</a:t>
            </a:r>
            <a:r>
              <a:rPr lang="en-US" sz="2800" dirty="0"/>
              <a:t> </a:t>
            </a:r>
            <a:r>
              <a:rPr lang="en-US" sz="2800" dirty="0" smtClean="0"/>
              <a:t>subsurface profiles</a:t>
            </a:r>
          </a:p>
          <a:p>
            <a:r>
              <a:rPr lang="en-US" sz="2800" b="1" dirty="0" smtClean="0"/>
              <a:t>Quality</a:t>
            </a:r>
            <a:r>
              <a:rPr lang="en-US" sz="2800" dirty="0" smtClean="0"/>
              <a:t> </a:t>
            </a:r>
            <a:r>
              <a:rPr lang="en-US" sz="2800" b="1" dirty="0" smtClean="0"/>
              <a:t>control</a:t>
            </a:r>
            <a:r>
              <a:rPr lang="en-US" sz="2800" dirty="0" smtClean="0"/>
              <a:t> of pavement construction</a:t>
            </a:r>
          </a:p>
          <a:p>
            <a:r>
              <a:rPr lang="en-US" sz="2800" b="1" dirty="0"/>
              <a:t>S</a:t>
            </a:r>
            <a:r>
              <a:rPr lang="en-US" sz="2800" b="1" dirty="0" smtClean="0"/>
              <a:t>horten</a:t>
            </a:r>
            <a:r>
              <a:rPr lang="en-US" sz="2800" dirty="0" smtClean="0"/>
              <a:t> </a:t>
            </a:r>
            <a:r>
              <a:rPr lang="en-US" sz="2800" b="1" dirty="0"/>
              <a:t>the time </a:t>
            </a:r>
            <a:r>
              <a:rPr lang="en-US" sz="2800" dirty="0"/>
              <a:t>needed for site investigation and </a:t>
            </a:r>
            <a:r>
              <a:rPr lang="en-US" sz="2800" dirty="0" smtClean="0"/>
              <a:t>speed up the construction </a:t>
            </a:r>
            <a:r>
              <a:rPr lang="en-US" sz="2800" dirty="0"/>
              <a:t>of vital infrastructure in cold </a:t>
            </a:r>
            <a:r>
              <a:rPr lang="en-US" sz="2800" dirty="0" smtClean="0"/>
              <a:t>regions </a:t>
            </a:r>
            <a:endParaRPr lang="en-US" sz="2800" b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958" y="4481847"/>
            <a:ext cx="3421935" cy="22812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5998" y="4520049"/>
            <a:ext cx="72136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Typical applications: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permafrost mapping, levee and dam assessment, slope stability assessment, landfill characterization, runway remediation, ground surface structural competency evaluation.</a:t>
            </a:r>
          </a:p>
        </p:txBody>
      </p:sp>
    </p:spTree>
    <p:extLst>
      <p:ext uri="{BB962C8B-B14F-4D97-AF65-F5344CB8AC3E}">
        <p14:creationId xmlns:p14="http://schemas.microsoft.com/office/powerpoint/2010/main" val="3308772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Research Progress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8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10653" y="839101"/>
            <a:ext cx="9047747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Research Plan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62237" y="2273966"/>
            <a:ext cx="6911749" cy="3465060"/>
            <a:chOff x="2662237" y="1905000"/>
            <a:chExt cx="6911749" cy="3465060"/>
          </a:xfrm>
        </p:grpSpPr>
        <p:grpSp>
          <p:nvGrpSpPr>
            <p:cNvPr id="19" name="Group 18"/>
            <p:cNvGrpSpPr/>
            <p:nvPr/>
          </p:nvGrpSpPr>
          <p:grpSpPr>
            <a:xfrm>
              <a:off x="2662237" y="1905000"/>
              <a:ext cx="6867525" cy="2400363"/>
              <a:chOff x="-5861" y="1952956"/>
              <a:chExt cx="6867525" cy="240036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-5861" y="1952956"/>
                <a:ext cx="923927" cy="1319898"/>
              </a:xfrm>
              <a:custGeom>
                <a:avLst/>
                <a:gdLst>
                  <a:gd name="connsiteX0" fmla="*/ 0 w 1319897"/>
                  <a:gd name="connsiteY0" fmla="*/ 0 h 923927"/>
                  <a:gd name="connsiteX1" fmla="*/ 857934 w 1319897"/>
                  <a:gd name="connsiteY1" fmla="*/ 0 h 923927"/>
                  <a:gd name="connsiteX2" fmla="*/ 1319897 w 1319897"/>
                  <a:gd name="connsiteY2" fmla="*/ 461964 h 923927"/>
                  <a:gd name="connsiteX3" fmla="*/ 857934 w 1319897"/>
                  <a:gd name="connsiteY3" fmla="*/ 923927 h 923927"/>
                  <a:gd name="connsiteX4" fmla="*/ 0 w 1319897"/>
                  <a:gd name="connsiteY4" fmla="*/ 923927 h 923927"/>
                  <a:gd name="connsiteX5" fmla="*/ 461964 w 1319897"/>
                  <a:gd name="connsiteY5" fmla="*/ 461964 h 923927"/>
                  <a:gd name="connsiteX6" fmla="*/ 0 w 1319897"/>
                  <a:gd name="connsiteY6" fmla="*/ 0 h 92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897" h="923927">
                    <a:moveTo>
                      <a:pt x="1319897" y="0"/>
                    </a:moveTo>
                    <a:lnTo>
                      <a:pt x="1319897" y="600553"/>
                    </a:lnTo>
                    <a:lnTo>
                      <a:pt x="659948" y="923927"/>
                    </a:lnTo>
                    <a:lnTo>
                      <a:pt x="0" y="600553"/>
                    </a:lnTo>
                    <a:lnTo>
                      <a:pt x="0" y="0"/>
                    </a:lnTo>
                    <a:lnTo>
                      <a:pt x="659948" y="323374"/>
                    </a:lnTo>
                    <a:lnTo>
                      <a:pt x="1319897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31" tIns="473395" rIns="11429" bIns="473393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Task 1</a:t>
                </a: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62288" y="1975985"/>
                <a:ext cx="5899376" cy="857933"/>
              </a:xfrm>
              <a:custGeom>
                <a:avLst/>
                <a:gdLst>
                  <a:gd name="connsiteX0" fmla="*/ 142992 w 857933"/>
                  <a:gd name="connsiteY0" fmla="*/ 0 h 3845993"/>
                  <a:gd name="connsiteX1" fmla="*/ 714941 w 857933"/>
                  <a:gd name="connsiteY1" fmla="*/ 0 h 3845993"/>
                  <a:gd name="connsiteX2" fmla="*/ 857933 w 857933"/>
                  <a:gd name="connsiteY2" fmla="*/ 142992 h 3845993"/>
                  <a:gd name="connsiteX3" fmla="*/ 857933 w 857933"/>
                  <a:gd name="connsiteY3" fmla="*/ 3845993 h 3845993"/>
                  <a:gd name="connsiteX4" fmla="*/ 857933 w 857933"/>
                  <a:gd name="connsiteY4" fmla="*/ 3845993 h 3845993"/>
                  <a:gd name="connsiteX5" fmla="*/ 0 w 857933"/>
                  <a:gd name="connsiteY5" fmla="*/ 3845993 h 3845993"/>
                  <a:gd name="connsiteX6" fmla="*/ 0 w 857933"/>
                  <a:gd name="connsiteY6" fmla="*/ 3845993 h 3845993"/>
                  <a:gd name="connsiteX7" fmla="*/ 0 w 857933"/>
                  <a:gd name="connsiteY7" fmla="*/ 142992 h 3845993"/>
                  <a:gd name="connsiteX8" fmla="*/ 142992 w 857933"/>
                  <a:gd name="connsiteY8" fmla="*/ 0 h 384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933" h="3845993">
                    <a:moveTo>
                      <a:pt x="857933" y="641013"/>
                    </a:moveTo>
                    <a:lnTo>
                      <a:pt x="857933" y="3204980"/>
                    </a:lnTo>
                    <a:cubicBezTo>
                      <a:pt x="857933" y="3559000"/>
                      <a:pt x="843652" y="3845993"/>
                      <a:pt x="826036" y="3845993"/>
                    </a:cubicBezTo>
                    <a:lnTo>
                      <a:pt x="0" y="3845993"/>
                    </a:lnTo>
                    <a:lnTo>
                      <a:pt x="0" y="384599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26036" y="0"/>
                    </a:lnTo>
                    <a:cubicBezTo>
                      <a:pt x="843652" y="0"/>
                      <a:pt x="857933" y="286993"/>
                      <a:pt x="857933" y="641013"/>
                    </a:cubicBezTo>
                    <a:close/>
                  </a:path>
                </a:pathLst>
              </a:custGeom>
              <a:ln>
                <a:solidFill>
                  <a:srgbClr val="3F1B0A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7" tIns="53310" rIns="53310" bIns="53312" numCol="1" spcCol="1270" anchor="ctr" anchorCtr="0">
                <a:noAutofit/>
              </a:bodyPr>
              <a:lstStyle/>
              <a:p>
                <a:pPr marL="0" lvl="1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Conduct a comprehensive literature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review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-5861" y="3033422"/>
                <a:ext cx="923927" cy="1319897"/>
              </a:xfrm>
              <a:custGeom>
                <a:avLst/>
                <a:gdLst>
                  <a:gd name="connsiteX0" fmla="*/ 0 w 1319897"/>
                  <a:gd name="connsiteY0" fmla="*/ 0 h 923927"/>
                  <a:gd name="connsiteX1" fmla="*/ 857934 w 1319897"/>
                  <a:gd name="connsiteY1" fmla="*/ 0 h 923927"/>
                  <a:gd name="connsiteX2" fmla="*/ 1319897 w 1319897"/>
                  <a:gd name="connsiteY2" fmla="*/ 461964 h 923927"/>
                  <a:gd name="connsiteX3" fmla="*/ 857934 w 1319897"/>
                  <a:gd name="connsiteY3" fmla="*/ 923927 h 923927"/>
                  <a:gd name="connsiteX4" fmla="*/ 0 w 1319897"/>
                  <a:gd name="connsiteY4" fmla="*/ 923927 h 923927"/>
                  <a:gd name="connsiteX5" fmla="*/ 461964 w 1319897"/>
                  <a:gd name="connsiteY5" fmla="*/ 461964 h 923927"/>
                  <a:gd name="connsiteX6" fmla="*/ 0 w 1319897"/>
                  <a:gd name="connsiteY6" fmla="*/ 0 h 92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897" h="923927">
                    <a:moveTo>
                      <a:pt x="1319897" y="0"/>
                    </a:moveTo>
                    <a:lnTo>
                      <a:pt x="1319897" y="600553"/>
                    </a:lnTo>
                    <a:lnTo>
                      <a:pt x="659948" y="923927"/>
                    </a:lnTo>
                    <a:lnTo>
                      <a:pt x="0" y="600553"/>
                    </a:lnTo>
                    <a:lnTo>
                      <a:pt x="0" y="0"/>
                    </a:lnTo>
                    <a:lnTo>
                      <a:pt x="659948" y="323374"/>
                    </a:lnTo>
                    <a:lnTo>
                      <a:pt x="1319897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31" tIns="473394" rIns="11429" bIns="473393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Task 2</a:t>
                </a: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962288" y="3033423"/>
                <a:ext cx="5899376" cy="857933"/>
              </a:xfrm>
              <a:custGeom>
                <a:avLst/>
                <a:gdLst>
                  <a:gd name="connsiteX0" fmla="*/ 142992 w 857933"/>
                  <a:gd name="connsiteY0" fmla="*/ 0 h 3845993"/>
                  <a:gd name="connsiteX1" fmla="*/ 714941 w 857933"/>
                  <a:gd name="connsiteY1" fmla="*/ 0 h 3845993"/>
                  <a:gd name="connsiteX2" fmla="*/ 857933 w 857933"/>
                  <a:gd name="connsiteY2" fmla="*/ 142992 h 3845993"/>
                  <a:gd name="connsiteX3" fmla="*/ 857933 w 857933"/>
                  <a:gd name="connsiteY3" fmla="*/ 3845993 h 3845993"/>
                  <a:gd name="connsiteX4" fmla="*/ 857933 w 857933"/>
                  <a:gd name="connsiteY4" fmla="*/ 3845993 h 3845993"/>
                  <a:gd name="connsiteX5" fmla="*/ 0 w 857933"/>
                  <a:gd name="connsiteY5" fmla="*/ 3845993 h 3845993"/>
                  <a:gd name="connsiteX6" fmla="*/ 0 w 857933"/>
                  <a:gd name="connsiteY6" fmla="*/ 3845993 h 3845993"/>
                  <a:gd name="connsiteX7" fmla="*/ 0 w 857933"/>
                  <a:gd name="connsiteY7" fmla="*/ 142992 h 3845993"/>
                  <a:gd name="connsiteX8" fmla="*/ 142992 w 857933"/>
                  <a:gd name="connsiteY8" fmla="*/ 0 h 384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933" h="3845993">
                    <a:moveTo>
                      <a:pt x="857933" y="641013"/>
                    </a:moveTo>
                    <a:lnTo>
                      <a:pt x="857933" y="3204980"/>
                    </a:lnTo>
                    <a:cubicBezTo>
                      <a:pt x="857933" y="3559000"/>
                      <a:pt x="843652" y="3845993"/>
                      <a:pt x="826036" y="3845993"/>
                    </a:cubicBezTo>
                    <a:lnTo>
                      <a:pt x="0" y="3845993"/>
                    </a:lnTo>
                    <a:lnTo>
                      <a:pt x="0" y="384599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26036" y="0"/>
                    </a:lnTo>
                    <a:cubicBezTo>
                      <a:pt x="843652" y="0"/>
                      <a:pt x="857933" y="286993"/>
                      <a:pt x="857933" y="641013"/>
                    </a:cubicBezTo>
                    <a:close/>
                  </a:path>
                </a:pathLst>
              </a:custGeom>
              <a:ln>
                <a:solidFill>
                  <a:srgbClr val="3F1B0A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7" tIns="53310" rIns="53310" bIns="53312" numCol="1" spcCol="1270" anchor="ctr" anchorCtr="0">
                <a:noAutofit/>
              </a:bodyPr>
              <a:lstStyle/>
              <a:p>
                <a:pPr marL="0" lvl="1" defTabSz="800100">
                  <a:lnSpc>
                    <a:spcPct val="90000"/>
                  </a:lnSpc>
                  <a:spcAft>
                    <a:spcPct val="15000"/>
                  </a:spcAft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Prepare and execute a laboratory testing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plan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79A38C94-B8FE-437C-9C9E-BC3F21F563AF}"/>
                </a:ext>
              </a:extLst>
            </p:cNvPr>
            <p:cNvSpPr/>
            <p:nvPr/>
          </p:nvSpPr>
          <p:spPr>
            <a:xfrm>
              <a:off x="3630386" y="4050946"/>
              <a:ext cx="5943600" cy="857933"/>
            </a:xfrm>
            <a:custGeom>
              <a:avLst/>
              <a:gdLst>
                <a:gd name="connsiteX0" fmla="*/ 142992 w 857933"/>
                <a:gd name="connsiteY0" fmla="*/ 0 h 3845993"/>
                <a:gd name="connsiteX1" fmla="*/ 714941 w 857933"/>
                <a:gd name="connsiteY1" fmla="*/ 0 h 3845993"/>
                <a:gd name="connsiteX2" fmla="*/ 857933 w 857933"/>
                <a:gd name="connsiteY2" fmla="*/ 142992 h 3845993"/>
                <a:gd name="connsiteX3" fmla="*/ 857933 w 857933"/>
                <a:gd name="connsiteY3" fmla="*/ 3845993 h 3845993"/>
                <a:gd name="connsiteX4" fmla="*/ 857933 w 857933"/>
                <a:gd name="connsiteY4" fmla="*/ 3845993 h 3845993"/>
                <a:gd name="connsiteX5" fmla="*/ 0 w 857933"/>
                <a:gd name="connsiteY5" fmla="*/ 3845993 h 3845993"/>
                <a:gd name="connsiteX6" fmla="*/ 0 w 857933"/>
                <a:gd name="connsiteY6" fmla="*/ 3845993 h 3845993"/>
                <a:gd name="connsiteX7" fmla="*/ 0 w 857933"/>
                <a:gd name="connsiteY7" fmla="*/ 142992 h 3845993"/>
                <a:gd name="connsiteX8" fmla="*/ 142992 w 857933"/>
                <a:gd name="connsiteY8" fmla="*/ 0 h 384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933" h="3845993">
                  <a:moveTo>
                    <a:pt x="857933" y="641013"/>
                  </a:moveTo>
                  <a:lnTo>
                    <a:pt x="857933" y="3204980"/>
                  </a:lnTo>
                  <a:cubicBezTo>
                    <a:pt x="857933" y="3559000"/>
                    <a:pt x="843652" y="3845993"/>
                    <a:pt x="826036" y="3845993"/>
                  </a:cubicBezTo>
                  <a:lnTo>
                    <a:pt x="0" y="3845993"/>
                  </a:lnTo>
                  <a:lnTo>
                    <a:pt x="0" y="38459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26036" y="0"/>
                  </a:lnTo>
                  <a:cubicBezTo>
                    <a:pt x="843652" y="0"/>
                    <a:pt x="857933" y="286993"/>
                    <a:pt x="857933" y="641013"/>
                  </a:cubicBezTo>
                  <a:close/>
                </a:path>
              </a:pathLst>
            </a:custGeom>
            <a:ln>
              <a:solidFill>
                <a:srgbClr val="3F1B0A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7" tIns="53310" rIns="53310" bIns="53312" numCol="1" spcCol="1270" anchor="ctr" anchorCtr="0">
              <a:noAutofit/>
            </a:bodyPr>
            <a:lstStyle/>
            <a:p>
              <a:pPr marL="0" lvl="1" defTabSz="800100">
                <a:lnSpc>
                  <a:spcPct val="90000"/>
                </a:lnSpc>
                <a:spcAft>
                  <a:spcPct val="15000"/>
                </a:spcAft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Develop a truck-mounted permafrost characterization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system </a:t>
              </a:r>
              <a:r>
                <a:rPr lang="en-US" sz="24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(20%)</a:t>
              </a:r>
              <a:endPara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16A6463D-EA5E-4AF2-B6BD-0D78B35A1754}"/>
                </a:ext>
              </a:extLst>
            </p:cNvPr>
            <p:cNvSpPr/>
            <p:nvPr/>
          </p:nvSpPr>
          <p:spPr>
            <a:xfrm>
              <a:off x="2673400" y="4050163"/>
              <a:ext cx="923927" cy="1319897"/>
            </a:xfrm>
            <a:custGeom>
              <a:avLst/>
              <a:gdLst>
                <a:gd name="connsiteX0" fmla="*/ 0 w 1319897"/>
                <a:gd name="connsiteY0" fmla="*/ 0 h 923927"/>
                <a:gd name="connsiteX1" fmla="*/ 857934 w 1319897"/>
                <a:gd name="connsiteY1" fmla="*/ 0 h 923927"/>
                <a:gd name="connsiteX2" fmla="*/ 1319897 w 1319897"/>
                <a:gd name="connsiteY2" fmla="*/ 461964 h 923927"/>
                <a:gd name="connsiteX3" fmla="*/ 857934 w 1319897"/>
                <a:gd name="connsiteY3" fmla="*/ 923927 h 923927"/>
                <a:gd name="connsiteX4" fmla="*/ 0 w 1319897"/>
                <a:gd name="connsiteY4" fmla="*/ 923927 h 923927"/>
                <a:gd name="connsiteX5" fmla="*/ 461964 w 1319897"/>
                <a:gd name="connsiteY5" fmla="*/ 461964 h 923927"/>
                <a:gd name="connsiteX6" fmla="*/ 0 w 1319897"/>
                <a:gd name="connsiteY6" fmla="*/ 0 h 92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9897" h="923927">
                  <a:moveTo>
                    <a:pt x="1319897" y="0"/>
                  </a:moveTo>
                  <a:lnTo>
                    <a:pt x="1319897" y="600553"/>
                  </a:lnTo>
                  <a:lnTo>
                    <a:pt x="659948" y="923927"/>
                  </a:lnTo>
                  <a:lnTo>
                    <a:pt x="0" y="600553"/>
                  </a:lnTo>
                  <a:lnTo>
                    <a:pt x="0" y="0"/>
                  </a:lnTo>
                  <a:lnTo>
                    <a:pt x="659948" y="323374"/>
                  </a:lnTo>
                  <a:lnTo>
                    <a:pt x="1319897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1" tIns="473394" rIns="11429" bIns="473393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3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18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10653" y="820705"/>
            <a:ext cx="9047747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Research Plan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82696" y="2053305"/>
            <a:ext cx="6880405" cy="3433375"/>
            <a:chOff x="2682696" y="2053305"/>
            <a:chExt cx="6880405" cy="3433375"/>
          </a:xfrm>
        </p:grpSpPr>
        <p:grpSp>
          <p:nvGrpSpPr>
            <p:cNvPr id="2" name="Group 1"/>
            <p:cNvGrpSpPr/>
            <p:nvPr/>
          </p:nvGrpSpPr>
          <p:grpSpPr>
            <a:xfrm>
              <a:off x="2682696" y="3130613"/>
              <a:ext cx="6880405" cy="2356067"/>
              <a:chOff x="2695576" y="2245710"/>
              <a:chExt cx="6880405" cy="235606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695576" y="2245710"/>
                <a:ext cx="6867525" cy="1319898"/>
                <a:chOff x="-42861" y="1638760"/>
                <a:chExt cx="6867525" cy="1319898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-42861" y="1638760"/>
                  <a:ext cx="923927" cy="1319898"/>
                </a:xfrm>
                <a:custGeom>
                  <a:avLst/>
                  <a:gdLst>
                    <a:gd name="connsiteX0" fmla="*/ 0 w 1319897"/>
                    <a:gd name="connsiteY0" fmla="*/ 0 h 923927"/>
                    <a:gd name="connsiteX1" fmla="*/ 857934 w 1319897"/>
                    <a:gd name="connsiteY1" fmla="*/ 0 h 923927"/>
                    <a:gd name="connsiteX2" fmla="*/ 1319897 w 1319897"/>
                    <a:gd name="connsiteY2" fmla="*/ 461964 h 923927"/>
                    <a:gd name="connsiteX3" fmla="*/ 857934 w 1319897"/>
                    <a:gd name="connsiteY3" fmla="*/ 923927 h 923927"/>
                    <a:gd name="connsiteX4" fmla="*/ 0 w 1319897"/>
                    <a:gd name="connsiteY4" fmla="*/ 923927 h 923927"/>
                    <a:gd name="connsiteX5" fmla="*/ 461964 w 1319897"/>
                    <a:gd name="connsiteY5" fmla="*/ 461964 h 923927"/>
                    <a:gd name="connsiteX6" fmla="*/ 0 w 1319897"/>
                    <a:gd name="connsiteY6" fmla="*/ 0 h 92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19897" h="923927">
                      <a:moveTo>
                        <a:pt x="1319897" y="0"/>
                      </a:moveTo>
                      <a:lnTo>
                        <a:pt x="1319897" y="600553"/>
                      </a:lnTo>
                      <a:lnTo>
                        <a:pt x="659948" y="923927"/>
                      </a:lnTo>
                      <a:lnTo>
                        <a:pt x="0" y="600553"/>
                      </a:lnTo>
                      <a:lnTo>
                        <a:pt x="0" y="0"/>
                      </a:lnTo>
                      <a:lnTo>
                        <a:pt x="659948" y="323374"/>
                      </a:lnTo>
                      <a:lnTo>
                        <a:pt x="1319897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1431" tIns="473395" rIns="11429" bIns="473393" numCol="1" spcCol="1270" anchor="ctr" anchorCtr="0">
                  <a:noAutofit/>
                </a:bodyPr>
                <a:lstStyle/>
                <a:p>
                  <a:pPr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Task 5</a:t>
                  </a:r>
                  <a:endPara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893944" y="1661789"/>
                  <a:ext cx="5930720" cy="882141"/>
                </a:xfrm>
                <a:custGeom>
                  <a:avLst/>
                  <a:gdLst>
                    <a:gd name="connsiteX0" fmla="*/ 142992 w 857933"/>
                    <a:gd name="connsiteY0" fmla="*/ 0 h 3845993"/>
                    <a:gd name="connsiteX1" fmla="*/ 714941 w 857933"/>
                    <a:gd name="connsiteY1" fmla="*/ 0 h 3845993"/>
                    <a:gd name="connsiteX2" fmla="*/ 857933 w 857933"/>
                    <a:gd name="connsiteY2" fmla="*/ 142992 h 3845993"/>
                    <a:gd name="connsiteX3" fmla="*/ 857933 w 857933"/>
                    <a:gd name="connsiteY3" fmla="*/ 3845993 h 3845993"/>
                    <a:gd name="connsiteX4" fmla="*/ 857933 w 857933"/>
                    <a:gd name="connsiteY4" fmla="*/ 3845993 h 3845993"/>
                    <a:gd name="connsiteX5" fmla="*/ 0 w 857933"/>
                    <a:gd name="connsiteY5" fmla="*/ 3845993 h 3845993"/>
                    <a:gd name="connsiteX6" fmla="*/ 0 w 857933"/>
                    <a:gd name="connsiteY6" fmla="*/ 3845993 h 3845993"/>
                    <a:gd name="connsiteX7" fmla="*/ 0 w 857933"/>
                    <a:gd name="connsiteY7" fmla="*/ 142992 h 3845993"/>
                    <a:gd name="connsiteX8" fmla="*/ 142992 w 857933"/>
                    <a:gd name="connsiteY8" fmla="*/ 0 h 3845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7933" h="3845993">
                      <a:moveTo>
                        <a:pt x="857933" y="641013"/>
                      </a:moveTo>
                      <a:lnTo>
                        <a:pt x="857933" y="3204980"/>
                      </a:lnTo>
                      <a:cubicBezTo>
                        <a:pt x="857933" y="3559000"/>
                        <a:pt x="843652" y="3845993"/>
                        <a:pt x="826036" y="3845993"/>
                      </a:cubicBezTo>
                      <a:lnTo>
                        <a:pt x="0" y="3845993"/>
                      </a:lnTo>
                      <a:lnTo>
                        <a:pt x="0" y="384599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26036" y="0"/>
                      </a:lnTo>
                      <a:cubicBezTo>
                        <a:pt x="843652" y="0"/>
                        <a:pt x="857933" y="286993"/>
                        <a:pt x="857933" y="641013"/>
                      </a:cubicBezTo>
                      <a:close/>
                    </a:path>
                  </a:pathLst>
                </a:custGeom>
                <a:ln>
                  <a:solidFill>
                    <a:srgbClr val="3F1B0A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28017" tIns="53310" rIns="53310" bIns="53312" numCol="1" spcCol="1270" anchor="ctr" anchorCtr="0">
                  <a:noAutofit/>
                </a:bodyPr>
                <a:lstStyle/>
                <a:p>
                  <a:pPr marL="0" lvl="1" defTabSz="800100">
                    <a:lnSpc>
                      <a:spcPct val="90000"/>
                    </a:lnSpc>
                    <a:spcAft>
                      <a:spcPct val="15000"/>
                    </a:spcAft>
                  </a:pPr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Evaluate field performance of the permafrost characterization </a:t>
                  </a:r>
                  <a:r>
                    <a:rPr lang="en-US" sz="2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system </a:t>
                  </a:r>
                  <a:r>
                    <a:rPr lang="en-US" sz="24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(0%)</a:t>
                  </a:r>
                  <a:endPara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Freeform 23">
                <a:extLst>
                  <a:ext uri="{FF2B5EF4-FFF2-40B4-BE49-F238E27FC236}">
                    <a16:creationId xmlns:a16="http://schemas.microsoft.com/office/drawing/2014/main" id="{A47B8EE8-BAB5-4A9E-A13D-5DBECC055476}"/>
                  </a:ext>
                </a:extLst>
              </p:cNvPr>
              <p:cNvSpPr/>
              <p:nvPr/>
            </p:nvSpPr>
            <p:spPr>
              <a:xfrm>
                <a:off x="2702015" y="3281880"/>
                <a:ext cx="923927" cy="1319897"/>
              </a:xfrm>
              <a:custGeom>
                <a:avLst/>
                <a:gdLst>
                  <a:gd name="connsiteX0" fmla="*/ 0 w 1319897"/>
                  <a:gd name="connsiteY0" fmla="*/ 0 h 923927"/>
                  <a:gd name="connsiteX1" fmla="*/ 857934 w 1319897"/>
                  <a:gd name="connsiteY1" fmla="*/ 0 h 923927"/>
                  <a:gd name="connsiteX2" fmla="*/ 1319897 w 1319897"/>
                  <a:gd name="connsiteY2" fmla="*/ 461964 h 923927"/>
                  <a:gd name="connsiteX3" fmla="*/ 857934 w 1319897"/>
                  <a:gd name="connsiteY3" fmla="*/ 923927 h 923927"/>
                  <a:gd name="connsiteX4" fmla="*/ 0 w 1319897"/>
                  <a:gd name="connsiteY4" fmla="*/ 923927 h 923927"/>
                  <a:gd name="connsiteX5" fmla="*/ 461964 w 1319897"/>
                  <a:gd name="connsiteY5" fmla="*/ 461964 h 923927"/>
                  <a:gd name="connsiteX6" fmla="*/ 0 w 1319897"/>
                  <a:gd name="connsiteY6" fmla="*/ 0 h 92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897" h="923927">
                    <a:moveTo>
                      <a:pt x="1319897" y="0"/>
                    </a:moveTo>
                    <a:lnTo>
                      <a:pt x="1319897" y="600553"/>
                    </a:lnTo>
                    <a:lnTo>
                      <a:pt x="659948" y="923927"/>
                    </a:lnTo>
                    <a:lnTo>
                      <a:pt x="0" y="600553"/>
                    </a:lnTo>
                    <a:lnTo>
                      <a:pt x="0" y="0"/>
                    </a:lnTo>
                    <a:lnTo>
                      <a:pt x="659948" y="323374"/>
                    </a:lnTo>
                    <a:lnTo>
                      <a:pt x="1319897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31" tIns="473394" rIns="11429" bIns="473393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Task 6</a:t>
                </a:r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A64D4335-B734-47D9-9B25-EC92D21A9509}"/>
                  </a:ext>
                </a:extLst>
              </p:cNvPr>
              <p:cNvSpPr/>
              <p:nvPr/>
            </p:nvSpPr>
            <p:spPr>
              <a:xfrm>
                <a:off x="3632381" y="3280322"/>
                <a:ext cx="5943600" cy="1039392"/>
              </a:xfrm>
              <a:custGeom>
                <a:avLst/>
                <a:gdLst>
                  <a:gd name="connsiteX0" fmla="*/ 142992 w 857933"/>
                  <a:gd name="connsiteY0" fmla="*/ 0 h 3845993"/>
                  <a:gd name="connsiteX1" fmla="*/ 714941 w 857933"/>
                  <a:gd name="connsiteY1" fmla="*/ 0 h 3845993"/>
                  <a:gd name="connsiteX2" fmla="*/ 857933 w 857933"/>
                  <a:gd name="connsiteY2" fmla="*/ 142992 h 3845993"/>
                  <a:gd name="connsiteX3" fmla="*/ 857933 w 857933"/>
                  <a:gd name="connsiteY3" fmla="*/ 3845993 h 3845993"/>
                  <a:gd name="connsiteX4" fmla="*/ 857933 w 857933"/>
                  <a:gd name="connsiteY4" fmla="*/ 3845993 h 3845993"/>
                  <a:gd name="connsiteX5" fmla="*/ 0 w 857933"/>
                  <a:gd name="connsiteY5" fmla="*/ 3845993 h 3845993"/>
                  <a:gd name="connsiteX6" fmla="*/ 0 w 857933"/>
                  <a:gd name="connsiteY6" fmla="*/ 3845993 h 3845993"/>
                  <a:gd name="connsiteX7" fmla="*/ 0 w 857933"/>
                  <a:gd name="connsiteY7" fmla="*/ 142992 h 3845993"/>
                  <a:gd name="connsiteX8" fmla="*/ 142992 w 857933"/>
                  <a:gd name="connsiteY8" fmla="*/ 0 h 384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933" h="3845993">
                    <a:moveTo>
                      <a:pt x="857933" y="641013"/>
                    </a:moveTo>
                    <a:lnTo>
                      <a:pt x="857933" y="3204980"/>
                    </a:lnTo>
                    <a:cubicBezTo>
                      <a:pt x="857933" y="3559000"/>
                      <a:pt x="843652" y="3845993"/>
                      <a:pt x="826036" y="3845993"/>
                    </a:cubicBezTo>
                    <a:lnTo>
                      <a:pt x="0" y="3845993"/>
                    </a:lnTo>
                    <a:lnTo>
                      <a:pt x="0" y="384599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26036" y="0"/>
                    </a:lnTo>
                    <a:cubicBezTo>
                      <a:pt x="843652" y="0"/>
                      <a:pt x="857933" y="286993"/>
                      <a:pt x="857933" y="641013"/>
                    </a:cubicBezTo>
                    <a:close/>
                  </a:path>
                </a:pathLst>
              </a:custGeom>
              <a:ln>
                <a:solidFill>
                  <a:srgbClr val="3F1B0A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7" tIns="53310" rIns="53310" bIns="53312" numCol="1" spcCol="1270" anchor="ctr" anchorCtr="0">
                <a:noAutofit/>
              </a:bodyPr>
              <a:lstStyle/>
              <a:p>
                <a:pPr marL="0" lvl="1" defTabSz="800100">
                  <a:lnSpc>
                    <a:spcPct val="90000"/>
                  </a:lnSpc>
                  <a:spcAft>
                    <a:spcPct val="15000"/>
                  </a:spcAft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Prepare final report and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recommendations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(0%)</a:t>
                </a: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682696" y="2053305"/>
              <a:ext cx="6867525" cy="1319897"/>
              <a:chOff x="2805113" y="882159"/>
              <a:chExt cx="6867525" cy="1319897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2805113" y="882159"/>
                <a:ext cx="923927" cy="1319897"/>
              </a:xfrm>
              <a:custGeom>
                <a:avLst/>
                <a:gdLst>
                  <a:gd name="connsiteX0" fmla="*/ 0 w 1319897"/>
                  <a:gd name="connsiteY0" fmla="*/ 0 h 923927"/>
                  <a:gd name="connsiteX1" fmla="*/ 857934 w 1319897"/>
                  <a:gd name="connsiteY1" fmla="*/ 0 h 923927"/>
                  <a:gd name="connsiteX2" fmla="*/ 1319897 w 1319897"/>
                  <a:gd name="connsiteY2" fmla="*/ 461964 h 923927"/>
                  <a:gd name="connsiteX3" fmla="*/ 857934 w 1319897"/>
                  <a:gd name="connsiteY3" fmla="*/ 923927 h 923927"/>
                  <a:gd name="connsiteX4" fmla="*/ 0 w 1319897"/>
                  <a:gd name="connsiteY4" fmla="*/ 923927 h 923927"/>
                  <a:gd name="connsiteX5" fmla="*/ 461964 w 1319897"/>
                  <a:gd name="connsiteY5" fmla="*/ 461964 h 923927"/>
                  <a:gd name="connsiteX6" fmla="*/ 0 w 1319897"/>
                  <a:gd name="connsiteY6" fmla="*/ 0 h 92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897" h="923927">
                    <a:moveTo>
                      <a:pt x="1319897" y="0"/>
                    </a:moveTo>
                    <a:lnTo>
                      <a:pt x="1319897" y="600553"/>
                    </a:lnTo>
                    <a:lnTo>
                      <a:pt x="659948" y="923927"/>
                    </a:lnTo>
                    <a:lnTo>
                      <a:pt x="0" y="600553"/>
                    </a:lnTo>
                    <a:lnTo>
                      <a:pt x="0" y="0"/>
                    </a:lnTo>
                    <a:lnTo>
                      <a:pt x="659948" y="323374"/>
                    </a:lnTo>
                    <a:lnTo>
                      <a:pt x="1319897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31" tIns="473394" rIns="11429" bIns="473393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Task 4</a:t>
                </a:r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3741918" y="882160"/>
                <a:ext cx="5930720" cy="857934"/>
              </a:xfrm>
              <a:custGeom>
                <a:avLst/>
                <a:gdLst>
                  <a:gd name="connsiteX0" fmla="*/ 142992 w 857933"/>
                  <a:gd name="connsiteY0" fmla="*/ 0 h 3845993"/>
                  <a:gd name="connsiteX1" fmla="*/ 714941 w 857933"/>
                  <a:gd name="connsiteY1" fmla="*/ 0 h 3845993"/>
                  <a:gd name="connsiteX2" fmla="*/ 857933 w 857933"/>
                  <a:gd name="connsiteY2" fmla="*/ 142992 h 3845993"/>
                  <a:gd name="connsiteX3" fmla="*/ 857933 w 857933"/>
                  <a:gd name="connsiteY3" fmla="*/ 3845993 h 3845993"/>
                  <a:gd name="connsiteX4" fmla="*/ 857933 w 857933"/>
                  <a:gd name="connsiteY4" fmla="*/ 3845993 h 3845993"/>
                  <a:gd name="connsiteX5" fmla="*/ 0 w 857933"/>
                  <a:gd name="connsiteY5" fmla="*/ 3845993 h 3845993"/>
                  <a:gd name="connsiteX6" fmla="*/ 0 w 857933"/>
                  <a:gd name="connsiteY6" fmla="*/ 3845993 h 3845993"/>
                  <a:gd name="connsiteX7" fmla="*/ 0 w 857933"/>
                  <a:gd name="connsiteY7" fmla="*/ 142992 h 3845993"/>
                  <a:gd name="connsiteX8" fmla="*/ 142992 w 857933"/>
                  <a:gd name="connsiteY8" fmla="*/ 0 h 384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933" h="3845993">
                    <a:moveTo>
                      <a:pt x="857933" y="641013"/>
                    </a:moveTo>
                    <a:lnTo>
                      <a:pt x="857933" y="3204980"/>
                    </a:lnTo>
                    <a:cubicBezTo>
                      <a:pt x="857933" y="3559000"/>
                      <a:pt x="843652" y="3845993"/>
                      <a:pt x="826036" y="3845993"/>
                    </a:cubicBezTo>
                    <a:lnTo>
                      <a:pt x="0" y="3845993"/>
                    </a:lnTo>
                    <a:lnTo>
                      <a:pt x="0" y="384599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26036" y="0"/>
                    </a:lnTo>
                    <a:cubicBezTo>
                      <a:pt x="843652" y="0"/>
                      <a:pt x="857933" y="286993"/>
                      <a:pt x="857933" y="641013"/>
                    </a:cubicBezTo>
                    <a:close/>
                  </a:path>
                </a:pathLst>
              </a:custGeom>
              <a:ln>
                <a:solidFill>
                  <a:srgbClr val="3F1B0A"/>
                </a:solidFill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7" tIns="53311" rIns="53310" bIns="53312" numCol="1" spcCol="1270" anchor="ctr" anchorCtr="0">
                <a:noAutofit/>
              </a:bodyPr>
              <a:lstStyle/>
              <a:p>
                <a:pPr marL="0" lvl="1" defTabSz="800100">
                  <a:lnSpc>
                    <a:spcPct val="90000"/>
                  </a:lnSpc>
                  <a:spcAft>
                    <a:spcPct val="15000"/>
                  </a:spcAft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Conduct full-scale electrical resistivity surveying of permafrost at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CREATEs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(0%)</a:t>
                </a: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18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Research Progress – Task 1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06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1 Literature Review</a:t>
            </a:r>
            <a:br>
              <a:rPr lang="en-US" dirty="0" smtClean="0"/>
            </a:br>
            <a:r>
              <a:rPr lang="en-US" dirty="0" smtClean="0"/>
              <a:t>1.1 Permafrost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8850" y="1778763"/>
            <a:ext cx="4940419" cy="37831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8850" y="5666530"/>
            <a:ext cx="5587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Distribution of permafrost in subsurface: indication from temperature testing, where active layer represents seasonal permafrost (</a:t>
            </a:r>
            <a:r>
              <a:rPr lang="en-US" dirty="0" err="1"/>
              <a:t>Dobinski</a:t>
            </a:r>
            <a:r>
              <a:rPr lang="en-US" dirty="0"/>
              <a:t>, 2011)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9945" y="4773168"/>
            <a:ext cx="38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4-phase </a:t>
            </a:r>
            <a:r>
              <a:rPr lang="en-US" dirty="0"/>
              <a:t>distribution </a:t>
            </a:r>
            <a:r>
              <a:rPr lang="en-US" dirty="0" smtClean="0"/>
              <a:t>in </a:t>
            </a:r>
            <a:r>
              <a:rPr lang="en-US" dirty="0"/>
              <a:t>frozen soil </a:t>
            </a:r>
            <a:r>
              <a:rPr lang="en-US" dirty="0" smtClean="0"/>
              <a:t>(</a:t>
            </a:r>
            <a:r>
              <a:rPr lang="en-US" dirty="0" err="1"/>
              <a:t>Kadivar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/>
              <a:t>Manahiloh, 2019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45" y="2098022"/>
            <a:ext cx="4256455" cy="26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2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29659"/>
                  </p:ext>
                </p:extLst>
              </p:nvPr>
            </p:nvGraphicFramePr>
            <p:xfrm>
              <a:off x="1016000" y="1752600"/>
              <a:ext cx="10363200" cy="3571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4400">
                      <a:extLst>
                        <a:ext uri="{9D8B030D-6E8A-4147-A177-3AD203B41FA5}">
                          <a16:colId xmlns:a16="http://schemas.microsoft.com/office/drawing/2014/main" val="903166598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2724636720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99075307"/>
                        </a:ext>
                      </a:extLst>
                    </a:gridCol>
                  </a:tblGrid>
                  <a:tr h="859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Variables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Influence</a:t>
                          </a:r>
                          <a:r>
                            <a:rPr lang="en-US" sz="2000" baseline="0" dirty="0" smtClean="0"/>
                            <a:t> on geotechnical response of soil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Related</a:t>
                          </a:r>
                          <a:r>
                            <a:rPr lang="en-US" sz="2000" baseline="0" dirty="0" smtClean="0"/>
                            <a:t> studies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72578384"/>
                      </a:ext>
                    </a:extLst>
                  </a:tr>
                  <a:tr h="4977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Ice content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Mechanical behavior relate to ice content and strain rate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Gold (1970);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Arenson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and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Springman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(2005)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5486090"/>
                      </a:ext>
                    </a:extLst>
                  </a:tr>
                  <a:tr h="4977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Unfrozen water content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Increasing unfrozen</a:t>
                          </a:r>
                          <a:r>
                            <a:rPr lang="en-US" sz="2000" baseline="0" dirty="0" smtClean="0"/>
                            <a:t> water content </a:t>
                          </a:r>
                          <a:r>
                            <a:rPr lang="en-US" sz="2000" dirty="0" smtClean="0"/>
                            <a:t>reduces cohesion,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smtClean="0"/>
                            <a:t>shear resistance and stiffness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Anderson and Tice (1972); Williams (1967)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3734591"/>
                      </a:ext>
                    </a:extLst>
                  </a:tr>
                  <a:tr h="4977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Mohr-Coulomb criterion</a:t>
                          </a:r>
                          <a:r>
                            <a:rPr lang="en-US" sz="2000" baseline="0" dirty="0" smtClean="0"/>
                            <a:t> variables </a:t>
                          </a:r>
                          <a:r>
                            <a:rPr lang="en-US" sz="2000" i="1" dirty="0" smtClean="0"/>
                            <a:t>c</a:t>
                          </a:r>
                          <a:r>
                            <a:rPr lang="en-US" sz="2000" i="0" baseline="0" dirty="0" smtClean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l-GR" sz="2000" i="1" baseline="0" dirty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20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l-GR" sz="2000" dirty="0" smtClean="0"/>
                            <a:t>τ</a:t>
                          </a:r>
                          <a:r>
                            <a:rPr lang="en-US" sz="2000" dirty="0" smtClean="0"/>
                            <a:t>=</a:t>
                          </a:r>
                          <a:r>
                            <a:rPr lang="en-US" sz="2000" i="1" dirty="0" err="1" smtClean="0"/>
                            <a:t>c</a:t>
                          </a:r>
                          <a:r>
                            <a:rPr lang="en-US" sz="2000" i="0" dirty="0" err="1" smtClean="0"/>
                            <a:t>+tan</a:t>
                          </a:r>
                          <a:r>
                            <a:rPr lang="el-GR" sz="2000" i="1" baseline="0" dirty="0" smtClean="0"/>
                            <a:t>φ</a:t>
                          </a:r>
                          <a:r>
                            <a:rPr lang="en-US" sz="2000" baseline="0" dirty="0" smtClean="0"/>
                            <a:t>, but </a:t>
                          </a:r>
                          <a:r>
                            <a:rPr lang="el-GR" sz="2000" i="1" baseline="0" dirty="0" smtClean="0"/>
                            <a:t>φ</a:t>
                          </a:r>
                          <a:r>
                            <a:rPr lang="en-US" sz="2000" i="0" baseline="0" dirty="0" smtClean="0"/>
                            <a:t> is dependent on unfrozen water content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Fish and </a:t>
                          </a:r>
                          <a:r>
                            <a:rPr lang="en-US" sz="2000" dirty="0" err="1" smtClean="0"/>
                            <a:t>Zaretsky</a:t>
                          </a:r>
                          <a:r>
                            <a:rPr lang="en-US" sz="2000" dirty="0" smtClean="0"/>
                            <a:t> (1997);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Arenson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and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Springman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(2005)</a:t>
                          </a:r>
                          <a:endParaRPr lang="en-US" sz="2000" dirty="0" smtClean="0"/>
                        </a:p>
                        <a:p>
                          <a:pPr algn="l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44707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29659"/>
                  </p:ext>
                </p:extLst>
              </p:nvPr>
            </p:nvGraphicFramePr>
            <p:xfrm>
              <a:off x="1016000" y="1752600"/>
              <a:ext cx="10363200" cy="3571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4400">
                      <a:extLst>
                        <a:ext uri="{9D8B030D-6E8A-4147-A177-3AD203B41FA5}">
                          <a16:colId xmlns:a16="http://schemas.microsoft.com/office/drawing/2014/main" val="903166598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2724636720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99075307"/>
                        </a:ext>
                      </a:extLst>
                    </a:gridCol>
                  </a:tblGrid>
                  <a:tr h="85913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Variables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Influence</a:t>
                          </a:r>
                          <a:r>
                            <a:rPr lang="en-US" sz="2000" baseline="0" dirty="0" smtClean="0"/>
                            <a:t> on geotechnical response of soil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Related</a:t>
                          </a:r>
                          <a:r>
                            <a:rPr lang="en-US" sz="2000" baseline="0" dirty="0" smtClean="0"/>
                            <a:t> studies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725783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Ice content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Mechanical </a:t>
                          </a:r>
                          <a:r>
                            <a:rPr lang="en-US" sz="2000" dirty="0" smtClean="0"/>
                            <a:t>behavior </a:t>
                          </a:r>
                          <a:r>
                            <a:rPr lang="en-US" sz="2000" dirty="0" smtClean="0"/>
                            <a:t>relate to ice </a:t>
                          </a:r>
                          <a:r>
                            <a:rPr lang="en-US" sz="2000" dirty="0" smtClean="0"/>
                            <a:t>content and strain rate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Gold (1970);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Arenson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and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Springman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(2005)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5486090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Unfrozen water content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Increasing unfrozen</a:t>
                          </a:r>
                          <a:r>
                            <a:rPr lang="en-US" sz="2000" baseline="0" dirty="0" smtClean="0"/>
                            <a:t> water content </a:t>
                          </a:r>
                          <a:r>
                            <a:rPr lang="en-US" sz="2000" dirty="0" smtClean="0"/>
                            <a:t>reduces </a:t>
                          </a:r>
                          <a:r>
                            <a:rPr lang="en-US" sz="2000" dirty="0" smtClean="0"/>
                            <a:t>cohesion,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smtClean="0"/>
                            <a:t>shear </a:t>
                          </a:r>
                          <a:r>
                            <a:rPr lang="en-US" sz="2000" dirty="0" smtClean="0"/>
                            <a:t>resistance and stiffness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 smtClean="0"/>
                            <a:t>Anderson and Tice (1972); Williams (1967)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3734591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" t="-256364" r="-200705" b="-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l-GR" sz="2000" dirty="0" smtClean="0"/>
                            <a:t>τ</a:t>
                          </a:r>
                          <a:r>
                            <a:rPr lang="en-US" sz="2000" dirty="0" smtClean="0"/>
                            <a:t>=</a:t>
                          </a:r>
                          <a:r>
                            <a:rPr lang="en-US" sz="2000" i="1" dirty="0" err="1" smtClean="0"/>
                            <a:t>c</a:t>
                          </a:r>
                          <a:r>
                            <a:rPr lang="en-US" sz="2000" i="0" dirty="0" err="1" smtClean="0"/>
                            <a:t>+tan</a:t>
                          </a:r>
                          <a:r>
                            <a:rPr lang="el-GR" sz="2000" i="1" baseline="0" dirty="0" smtClean="0"/>
                            <a:t>φ</a:t>
                          </a:r>
                          <a:r>
                            <a:rPr lang="en-US" sz="2000" baseline="0" dirty="0" smtClean="0"/>
                            <a:t>, </a:t>
                          </a:r>
                          <a:r>
                            <a:rPr lang="en-US" sz="2000" baseline="0" dirty="0" smtClean="0"/>
                            <a:t>but </a:t>
                          </a:r>
                          <a:r>
                            <a:rPr lang="el-GR" sz="2000" i="1" baseline="0" dirty="0" smtClean="0"/>
                            <a:t>φ</a:t>
                          </a:r>
                          <a:r>
                            <a:rPr lang="en-US" sz="2000" i="0" baseline="0" dirty="0" smtClean="0"/>
                            <a:t> is dependent on unfrozen water content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Fish and </a:t>
                          </a:r>
                          <a:r>
                            <a:rPr lang="en-US" sz="2000" dirty="0" err="1" smtClean="0"/>
                            <a:t>Zaretsky</a:t>
                          </a:r>
                          <a:r>
                            <a:rPr lang="en-US" sz="2000" dirty="0" smtClean="0"/>
                            <a:t> (1997);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Arenson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and </a:t>
                          </a:r>
                          <a:r>
                            <a:rPr lang="en-US" sz="20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Springman</a:t>
                          </a:r>
                          <a:r>
                            <a:rPr lang="en-US" sz="20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(2005)</a:t>
                          </a:r>
                          <a:endParaRPr lang="en-US" sz="2000" dirty="0" smtClean="0"/>
                        </a:p>
                        <a:p>
                          <a:pPr algn="l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44707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1 Literature Review</a:t>
            </a:r>
            <a:br>
              <a:rPr lang="en-US" dirty="0" smtClean="0"/>
            </a:br>
            <a:r>
              <a:rPr lang="en-US" dirty="0" smtClean="0"/>
              <a:t>1.1 Permafrost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2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9695" y="1943720"/>
            <a:ext cx="3267087" cy="20209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50158" y="3664307"/>
            <a:ext cx="592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Depth of detection is influenced by electrode </a:t>
            </a:r>
            <a:r>
              <a:rPr lang="en-US" dirty="0" smtClean="0"/>
              <a:t>distance.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964369" y="4248583"/>
            <a:ext cx="3242607" cy="2586902"/>
            <a:chOff x="8752007" y="1221998"/>
            <a:chExt cx="2106300" cy="168037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52007" y="1221998"/>
              <a:ext cx="2106300" cy="11278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52007" y="2341805"/>
              <a:ext cx="2106300" cy="560567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5950158" y="4884355"/>
            <a:ext cx="5970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transmitter produces an </a:t>
            </a:r>
            <a:r>
              <a:rPr lang="en-US" dirty="0" smtClean="0"/>
              <a:t>magnetic field.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flow variation </a:t>
            </a:r>
            <a:r>
              <a:rPr lang="en-US" dirty="0" smtClean="0"/>
              <a:t>produces </a:t>
            </a:r>
            <a:r>
              <a:rPr lang="en-US" dirty="0"/>
              <a:t>eddy </a:t>
            </a:r>
            <a:r>
              <a:rPr lang="en-US" dirty="0" smtClean="0"/>
              <a:t>currents, </a:t>
            </a:r>
            <a:r>
              <a:rPr lang="en-US" dirty="0"/>
              <a:t>which themselves create a </a:t>
            </a:r>
            <a:r>
              <a:rPr lang="en-US" dirty="0" smtClean="0"/>
              <a:t>secondary magnetic field.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4692" y="1570347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Electrode-based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7077" y="3893022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EMI method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200"/>
          <a:stretch/>
        </p:blipFill>
        <p:spPr>
          <a:xfrm>
            <a:off x="6410669" y="1985578"/>
            <a:ext cx="4421986" cy="16781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8608" y="6171145"/>
            <a:ext cx="2377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Florsch</a:t>
            </a:r>
            <a:r>
              <a:rPr lang="en-US" sz="1600" dirty="0"/>
              <a:t> </a:t>
            </a:r>
            <a:r>
              <a:rPr lang="en-US" sz="1600" dirty="0" smtClean="0"/>
              <a:t>&amp; </a:t>
            </a:r>
            <a:r>
              <a:rPr lang="en-US" sz="1600" dirty="0" err="1"/>
              <a:t>Muhlach</a:t>
            </a:r>
            <a:r>
              <a:rPr lang="en-US" sz="1600" dirty="0"/>
              <a:t>, 2018)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2277" y="3341767"/>
            <a:ext cx="2550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Florsch</a:t>
            </a:r>
            <a:r>
              <a:rPr lang="en-US" sz="1600" dirty="0"/>
              <a:t> and </a:t>
            </a:r>
            <a:r>
              <a:rPr lang="en-US" sz="1600" dirty="0" err="1"/>
              <a:t>Muhlach</a:t>
            </a:r>
            <a:r>
              <a:rPr lang="en-US" sz="1600" dirty="0"/>
              <a:t>, 2018)</a:t>
            </a:r>
          </a:p>
        </p:txBody>
      </p:sp>
      <p:sp>
        <p:nvSpPr>
          <p:cNvPr id="24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1 Literature Review</a:t>
            </a:r>
            <a:br>
              <a:rPr lang="en-US" dirty="0" smtClean="0"/>
            </a:br>
            <a:r>
              <a:rPr lang="en-US" dirty="0" smtClean="0"/>
              <a:t>1.2 Electrical Resistivity Measurement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16432" y="3643522"/>
            <a:ext cx="2550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Florsch</a:t>
            </a:r>
            <a:r>
              <a:rPr lang="en-US" sz="1600" dirty="0"/>
              <a:t> and </a:t>
            </a:r>
            <a:r>
              <a:rPr lang="en-US" sz="1600" dirty="0" err="1"/>
              <a:t>Muhlach</a:t>
            </a:r>
            <a:r>
              <a:rPr lang="en-US" sz="1600" dirty="0"/>
              <a:t>, 2018)</a:t>
            </a:r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363200" y="6629400"/>
            <a:ext cx="1828800" cy="228600"/>
          </a:xfrm>
        </p:spPr>
        <p:txBody>
          <a:bodyPr/>
          <a:lstStyle/>
          <a:p>
            <a:fld id="{025ACEFE-8393-48AE-AE52-3DA7A4F764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4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8215" y="1752600"/>
            <a:ext cx="6875853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Comparable values from electrode-based resistivity testing (ERT) and electromagnetic induction (EMI - 10kHz)</a:t>
            </a:r>
            <a:endParaRPr lang="en-US" dirty="0"/>
          </a:p>
          <a:p>
            <a:r>
              <a:rPr lang="en-US" dirty="0" smtClean="0"/>
              <a:t>CMD Explorer from GF Instruments</a:t>
            </a:r>
          </a:p>
          <a:p>
            <a:endParaRPr lang="en-US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39" y="3518243"/>
            <a:ext cx="3874643" cy="304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40941" y="64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Cavalcante</a:t>
            </a:r>
            <a:r>
              <a:rPr lang="en-US" dirty="0"/>
              <a:t> </a:t>
            </a:r>
            <a:r>
              <a:rPr lang="en-US" dirty="0" err="1"/>
              <a:t>Fraga</a:t>
            </a:r>
            <a:r>
              <a:rPr lang="en-US" dirty="0"/>
              <a:t> et al., 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56" y="1678203"/>
            <a:ext cx="3629420" cy="5065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61" y="3757757"/>
            <a:ext cx="2472612" cy="1851712"/>
          </a:xfrm>
          <a:prstGeom prst="rect">
            <a:avLst/>
          </a:prstGeom>
        </p:spPr>
      </p:pic>
      <p:sp>
        <p:nvSpPr>
          <p:cNvPr id="12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1 Literature Review</a:t>
            </a:r>
            <a:br>
              <a:rPr lang="en-US" dirty="0" smtClean="0"/>
            </a:br>
            <a:r>
              <a:rPr lang="en-US" dirty="0" smtClean="0"/>
              <a:t>1.3 ERT vs 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12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rgbClr val="3F1B0A"/>
                </a:solidFill>
              </a:rPr>
              <a:t>CRREL</a:t>
            </a:r>
          </a:p>
          <a:p>
            <a:r>
              <a:rPr lang="en-US" altLang="en-US" b="1" dirty="0" smtClean="0">
                <a:solidFill>
                  <a:srgbClr val="3F1B0A"/>
                </a:solidFill>
              </a:rPr>
              <a:t>Benjamin </a:t>
            </a:r>
            <a:r>
              <a:rPr lang="en-US" altLang="en-US" b="1" dirty="0" smtClean="0">
                <a:solidFill>
                  <a:srgbClr val="3F1B0A"/>
                </a:solidFill>
              </a:rPr>
              <a:t>Barrowes, Ph.D.</a:t>
            </a:r>
          </a:p>
          <a:p>
            <a:r>
              <a:rPr lang="en-US" altLang="en-US" b="1" dirty="0" smtClean="0">
                <a:solidFill>
                  <a:srgbClr val="3F1B0A"/>
                </a:solidFill>
              </a:rPr>
              <a:t>Danney </a:t>
            </a:r>
            <a:r>
              <a:rPr lang="en-US" altLang="en-US" b="1" dirty="0" smtClean="0">
                <a:solidFill>
                  <a:srgbClr val="3F1B0A"/>
                </a:solidFill>
              </a:rPr>
              <a:t>Glaser</a:t>
            </a:r>
          </a:p>
          <a:p>
            <a:r>
              <a:rPr lang="en-US" altLang="en-US" b="1" dirty="0" smtClean="0">
                <a:solidFill>
                  <a:srgbClr val="3F1B0A"/>
                </a:solidFill>
              </a:rPr>
              <a:t>Wade Lein, Ph.D.</a:t>
            </a:r>
          </a:p>
          <a:p>
            <a:pPr marL="0" indent="0">
              <a:buNone/>
            </a:pPr>
            <a:endParaRPr lang="en-US" altLang="en-US" b="1" dirty="0">
              <a:solidFill>
                <a:srgbClr val="3F1B0A"/>
              </a:solidFill>
            </a:endParaRP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3F1B0A"/>
                </a:solidFill>
              </a:rPr>
              <a:t>Rowan Engineering Clinic Team</a:t>
            </a:r>
            <a:endParaRPr lang="en-US" altLang="en-US" b="1" dirty="0" smtClean="0">
              <a:solidFill>
                <a:srgbClr val="3F1B0A"/>
              </a:solidFill>
            </a:endParaRPr>
          </a:p>
          <a:p>
            <a:r>
              <a:rPr lang="en-US" altLang="en-US" b="1" dirty="0" smtClean="0">
                <a:solidFill>
                  <a:srgbClr val="3F1B0A"/>
                </a:solidFill>
              </a:rPr>
              <a:t>Chris </a:t>
            </a:r>
            <a:r>
              <a:rPr lang="en-US" altLang="en-US" b="1" dirty="0" smtClean="0">
                <a:solidFill>
                  <a:srgbClr val="3F1B0A"/>
                </a:solidFill>
              </a:rPr>
              <a:t>Haugland (CEE)</a:t>
            </a:r>
            <a:endParaRPr lang="en-US" altLang="en-US" b="1" dirty="0" smtClean="0">
              <a:solidFill>
                <a:srgbClr val="3F1B0A"/>
              </a:solidFill>
            </a:endParaRPr>
          </a:p>
          <a:p>
            <a:r>
              <a:rPr lang="en-US" altLang="en-US" b="1" dirty="0">
                <a:solidFill>
                  <a:srgbClr val="3F1B0A"/>
                </a:solidFill>
              </a:rPr>
              <a:t>Ryan </a:t>
            </a:r>
            <a:r>
              <a:rPr lang="en-US" altLang="en-US" b="1" dirty="0" smtClean="0">
                <a:solidFill>
                  <a:srgbClr val="3F1B0A"/>
                </a:solidFill>
              </a:rPr>
              <a:t>Gordon (CEE)</a:t>
            </a:r>
            <a:endParaRPr lang="en-US" altLang="en-US" b="1" dirty="0" smtClean="0">
              <a:solidFill>
                <a:srgbClr val="3F1B0A"/>
              </a:solidFill>
            </a:endParaRPr>
          </a:p>
          <a:p>
            <a:r>
              <a:rPr lang="en-US" altLang="en-US" b="1" dirty="0">
                <a:solidFill>
                  <a:srgbClr val="3F1B0A"/>
                </a:solidFill>
              </a:rPr>
              <a:t>Tom </a:t>
            </a:r>
            <a:r>
              <a:rPr lang="en-US" altLang="en-US" b="1" dirty="0" smtClean="0">
                <a:solidFill>
                  <a:srgbClr val="3F1B0A"/>
                </a:solidFill>
              </a:rPr>
              <a:t>Vadeika (CEE)</a:t>
            </a:r>
            <a:endParaRPr lang="en-US" altLang="en-US" b="1" dirty="0">
              <a:solidFill>
                <a:srgbClr val="3F1B0A"/>
              </a:solidFill>
            </a:endParaRPr>
          </a:p>
          <a:p>
            <a:r>
              <a:rPr lang="en-US" altLang="en-US" b="1" dirty="0">
                <a:solidFill>
                  <a:srgbClr val="3F1B0A"/>
                </a:solidFill>
              </a:rPr>
              <a:t>David </a:t>
            </a:r>
            <a:r>
              <a:rPr lang="en-US" altLang="en-US" b="1" dirty="0" smtClean="0">
                <a:solidFill>
                  <a:srgbClr val="3F1B0A"/>
                </a:solidFill>
              </a:rPr>
              <a:t>Sheppard (ECE)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13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1 Literature Review</a:t>
            </a:r>
            <a:br>
              <a:rPr lang="en-US" dirty="0" smtClean="0"/>
            </a:br>
            <a:r>
              <a:rPr lang="en-US" dirty="0" smtClean="0"/>
              <a:t>1.4 Influencing Factors of 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3" y="1743062"/>
            <a:ext cx="4037715" cy="40278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4053" y="5786840"/>
            <a:ext cx="50284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Remarkable increase in resistivity at 0 </a:t>
            </a:r>
            <a:r>
              <a:rPr lang="en-US" sz="2000" dirty="0" smtClean="0"/>
              <a:t>°</a:t>
            </a:r>
            <a:r>
              <a:rPr lang="en-US" dirty="0" smtClean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Continuously </a:t>
            </a:r>
            <a:r>
              <a:rPr lang="en-US" dirty="0"/>
              <a:t>increasing resistivity </a:t>
            </a:r>
            <a:r>
              <a:rPr lang="en-US" dirty="0" smtClean="0"/>
              <a:t>when T </a:t>
            </a:r>
            <a:r>
              <a:rPr lang="en-US" dirty="0"/>
              <a:t>&lt; 0 </a:t>
            </a:r>
            <a:r>
              <a:rPr lang="en-US" dirty="0" smtClean="0"/>
              <a:t>°C (</a:t>
            </a:r>
            <a:r>
              <a:rPr lang="en-US" dirty="0"/>
              <a:t>Zhou et al., 2015)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15"/>
          <a:stretch/>
        </p:blipFill>
        <p:spPr>
          <a:xfrm>
            <a:off x="6197600" y="1813264"/>
            <a:ext cx="5425756" cy="38834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7110" y="5786840"/>
            <a:ext cx="48058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Resistivity decreases with increasing water content under </a:t>
            </a:r>
            <a:r>
              <a:rPr lang="en-US" dirty="0"/>
              <a:t>room temperature </a:t>
            </a:r>
            <a:r>
              <a:rPr lang="en-US" dirty="0" smtClean="0"/>
              <a:t>(20 </a:t>
            </a:r>
            <a:r>
              <a:rPr lang="en-US" sz="2000" dirty="0"/>
              <a:t>°</a:t>
            </a:r>
            <a:r>
              <a:rPr lang="en-US" dirty="0"/>
              <a:t>C).</a:t>
            </a:r>
          </a:p>
        </p:txBody>
      </p:sp>
    </p:spTree>
    <p:extLst>
      <p:ext uri="{BB962C8B-B14F-4D97-AF65-F5344CB8AC3E}">
        <p14:creationId xmlns:p14="http://schemas.microsoft.com/office/powerpoint/2010/main" val="1555357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A7EB6-99EC-4713-B499-0B896042F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2" t="5009" r="6667"/>
          <a:stretch/>
        </p:blipFill>
        <p:spPr>
          <a:xfrm>
            <a:off x="1016000" y="2000310"/>
            <a:ext cx="3657600" cy="1748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D00E9-944A-4B91-804F-A37FD712F258}"/>
              </a:ext>
            </a:extLst>
          </p:cNvPr>
          <p:cNvSpPr txBox="1"/>
          <p:nvPr/>
        </p:nvSpPr>
        <p:spPr>
          <a:xfrm>
            <a:off x="1016000" y="1600200"/>
            <a:ext cx="25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Capacitance technique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A6737-E3F8-4E68-A669-46B6A096F959}"/>
              </a:ext>
            </a:extLst>
          </p:cNvPr>
          <p:cNvSpPr/>
          <p:nvPr/>
        </p:nvSpPr>
        <p:spPr>
          <a:xfrm>
            <a:off x="4274741" y="3745468"/>
            <a:ext cx="151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Li et al. (2018)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682C2-5810-47E8-84D7-8A22FB207AF1}"/>
              </a:ext>
            </a:extLst>
          </p:cNvPr>
          <p:cNvSpPr/>
          <p:nvPr/>
        </p:nvSpPr>
        <p:spPr>
          <a:xfrm>
            <a:off x="6095999" y="1630978"/>
            <a:ext cx="4002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TDR (time-Domain Reflectometry)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A222F-DF33-4CC2-91D5-E7E3F094BA8E}"/>
              </a:ext>
            </a:extLst>
          </p:cNvPr>
          <p:cNvSpPr/>
          <p:nvPr/>
        </p:nvSpPr>
        <p:spPr>
          <a:xfrm>
            <a:off x="1016000" y="4114800"/>
            <a:ext cx="3957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NMR (Nuclear Magnetic Resonance)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ED10DE-D965-44C2-B7DF-934CC96129D0}"/>
              </a:ext>
            </a:extLst>
          </p:cNvPr>
          <p:cNvSpPr/>
          <p:nvPr/>
        </p:nvSpPr>
        <p:spPr>
          <a:xfrm>
            <a:off x="6091770" y="3846440"/>
            <a:ext cx="2823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Mathematical calculation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98398D-2F75-47F6-8921-4354928AE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" t="4399" r="1258" b="3989"/>
          <a:stretch/>
        </p:blipFill>
        <p:spPr>
          <a:xfrm>
            <a:off x="1021581" y="4480373"/>
            <a:ext cx="3657600" cy="23471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73997E-4DB9-4B3E-9932-96F6947E5527}"/>
              </a:ext>
            </a:extLst>
          </p:cNvPr>
          <p:cNvSpPr/>
          <p:nvPr/>
        </p:nvSpPr>
        <p:spPr>
          <a:xfrm>
            <a:off x="4673600" y="645822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Tang et al. (2018)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ECC2-25C4-41FB-B968-B257BAC953B4}"/>
              </a:ext>
            </a:extLst>
          </p:cNvPr>
          <p:cNvSpPr txBox="1"/>
          <p:nvPr/>
        </p:nvSpPr>
        <p:spPr>
          <a:xfrm>
            <a:off x="6091770" y="4235358"/>
            <a:ext cx="59103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Archie’s Law (</a:t>
            </a:r>
            <a:r>
              <a:rPr lang="en-US" dirty="0" err="1"/>
              <a:t>Oldenborger</a:t>
            </a:r>
            <a:r>
              <a:rPr lang="en-US" dirty="0"/>
              <a:t> and LeBlanc, 2018)</a:t>
            </a:r>
          </a:p>
          <a:p>
            <a:r>
              <a:rPr lang="en-US" dirty="0"/>
              <a:t>log(</a:t>
            </a:r>
            <a:r>
              <a:rPr lang="el-GR" dirty="0"/>
              <a:t>ρ</a:t>
            </a:r>
            <a:r>
              <a:rPr lang="el-GR" baseline="-25000" dirty="0"/>
              <a:t>2</a:t>
            </a:r>
            <a:r>
              <a:rPr lang="el-GR" dirty="0"/>
              <a:t>|</a:t>
            </a:r>
            <a:r>
              <a:rPr lang="en-US" baseline="-25000" dirty="0"/>
              <a:t>T2</a:t>
            </a:r>
            <a:r>
              <a:rPr lang="en-US" dirty="0"/>
              <a:t>) − log(</a:t>
            </a:r>
            <a:r>
              <a:rPr lang="el-GR" dirty="0"/>
              <a:t>ρ</a:t>
            </a:r>
            <a:r>
              <a:rPr lang="el-GR" baseline="-25000" dirty="0"/>
              <a:t>1</a:t>
            </a:r>
            <a:r>
              <a:rPr lang="el-GR" dirty="0"/>
              <a:t>|</a:t>
            </a:r>
            <a:r>
              <a:rPr lang="en-US" baseline="-25000" dirty="0"/>
              <a:t>T1</a:t>
            </a:r>
            <a:r>
              <a:rPr lang="en-US" dirty="0"/>
              <a:t>) + log (b</a:t>
            </a:r>
            <a:r>
              <a:rPr lang="en-US" baseline="-25000" dirty="0"/>
              <a:t>2</a:t>
            </a:r>
            <a:r>
              <a:rPr lang="en-US" dirty="0"/>
              <a:t>/b</a:t>
            </a:r>
            <a:r>
              <a:rPr lang="en-US" baseline="-25000" dirty="0"/>
              <a:t>1</a:t>
            </a:r>
            <a:r>
              <a:rPr lang="en-US" dirty="0"/>
              <a:t>) = (1 − n) log (S</a:t>
            </a:r>
            <a:r>
              <a:rPr lang="en-US" baseline="-25000" dirty="0"/>
              <a:t>2</a:t>
            </a:r>
            <a:r>
              <a:rPr lang="en-US" dirty="0"/>
              <a:t>/S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n-US" dirty="0"/>
              <a:t>where</a:t>
            </a:r>
          </a:p>
          <a:p>
            <a:r>
              <a:rPr lang="el-GR" dirty="0"/>
              <a:t>ρ</a:t>
            </a:r>
            <a:r>
              <a:rPr lang="en-US" dirty="0"/>
              <a:t>	electrical resistivity</a:t>
            </a:r>
          </a:p>
          <a:p>
            <a:r>
              <a:rPr lang="en-US" dirty="0"/>
              <a:t>T	temperature</a:t>
            </a:r>
          </a:p>
          <a:p>
            <a:r>
              <a:rPr lang="en-US" dirty="0"/>
              <a:t>b	[1 + a (T − 25)] / [1 − 25a], a = 0.0187</a:t>
            </a:r>
          </a:p>
          <a:p>
            <a:r>
              <a:rPr lang="en-US" dirty="0"/>
              <a:t>n	saturation exponent (determined by Glover (2017))</a:t>
            </a:r>
          </a:p>
          <a:p>
            <a:r>
              <a:rPr lang="en-US" dirty="0"/>
              <a:t>S	degree of saturation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777F4E-45DD-4E08-8FA1-B8E8B6992EDF}"/>
              </a:ext>
            </a:extLst>
          </p:cNvPr>
          <p:cNvSpPr/>
          <p:nvPr/>
        </p:nvSpPr>
        <p:spPr>
          <a:xfrm>
            <a:off x="8515965" y="3530552"/>
            <a:ext cx="1762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Tian</a:t>
            </a:r>
            <a:r>
              <a:rPr lang="en-US" dirty="0" smtClean="0"/>
              <a:t> </a:t>
            </a:r>
            <a:r>
              <a:rPr lang="en-US" dirty="0"/>
              <a:t>et al. (</a:t>
            </a:r>
            <a:r>
              <a:rPr lang="en-US" dirty="0" smtClean="0"/>
              <a:t>2017</a:t>
            </a:r>
            <a:r>
              <a:rPr lang="en-US" dirty="0"/>
              <a:t>)</a:t>
            </a:r>
          </a:p>
        </p:txBody>
      </p:sp>
      <p:sp>
        <p:nvSpPr>
          <p:cNvPr id="17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1 Literature Review</a:t>
            </a:r>
            <a:br>
              <a:rPr lang="en-US" dirty="0" smtClean="0"/>
            </a:br>
            <a:r>
              <a:rPr lang="en-US" dirty="0" smtClean="0"/>
              <a:t>1.5 Estimation of Unfrozen Water 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01" y="1969532"/>
            <a:ext cx="2478207" cy="19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831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Research Progress – Task 2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88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2.1 Soil Property Tests – Flowchart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8387" y="1678669"/>
            <a:ext cx="10336903" cy="5020039"/>
            <a:chOff x="608387" y="1678669"/>
            <a:chExt cx="10336903" cy="5020039"/>
          </a:xfrm>
        </p:grpSpPr>
        <p:grpSp>
          <p:nvGrpSpPr>
            <p:cNvPr id="7" name="Group 6"/>
            <p:cNvGrpSpPr/>
            <p:nvPr/>
          </p:nvGrpSpPr>
          <p:grpSpPr>
            <a:xfrm>
              <a:off x="608387" y="1678669"/>
              <a:ext cx="10336903" cy="5020039"/>
              <a:chOff x="608386" y="941885"/>
              <a:chExt cx="10336903" cy="50200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86" y="2122098"/>
                <a:ext cx="2743200" cy="1727699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33628" y="3849797"/>
                <a:ext cx="1492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Soil samples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838575" y="1630913"/>
                <a:ext cx="1371600" cy="2710068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>
                <a:stCxn id="8" idx="3"/>
                <a:endCxn id="11" idx="1"/>
              </p:cNvCxnSpPr>
              <p:nvPr/>
            </p:nvCxnSpPr>
            <p:spPr>
              <a:xfrm flipV="1">
                <a:off x="3351586" y="2985947"/>
                <a:ext cx="48698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9555165" y="2401352"/>
                <a:ext cx="1390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Hydrometer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5781" y="1250072"/>
                <a:ext cx="1828800" cy="846667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694660" y="4219129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Sieve analysis</a:t>
                </a:r>
              </a:p>
            </p:txBody>
          </p:sp>
          <p:cxnSp>
            <p:nvCxnSpPr>
              <p:cNvPr id="19" name="Elbow Connector 18"/>
              <p:cNvCxnSpPr>
                <a:stCxn id="11" idx="3"/>
                <a:endCxn id="15" idx="1"/>
              </p:cNvCxnSpPr>
              <p:nvPr/>
            </p:nvCxnSpPr>
            <p:spPr>
              <a:xfrm flipV="1">
                <a:off x="5210175" y="1673406"/>
                <a:ext cx="1445606" cy="131254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1587" y="941885"/>
                <a:ext cx="1097280" cy="1463040"/>
              </a:xfrm>
              <a:prstGeom prst="rect">
                <a:avLst/>
              </a:prstGeom>
            </p:spPr>
          </p:pic>
          <p:cxnSp>
            <p:nvCxnSpPr>
              <p:cNvPr id="21" name="Straight Arrow Connector 20"/>
              <p:cNvCxnSpPr>
                <a:stCxn id="15" idx="3"/>
                <a:endCxn id="20" idx="1"/>
              </p:cNvCxnSpPr>
              <p:nvPr/>
            </p:nvCxnSpPr>
            <p:spPr>
              <a:xfrm flipV="1">
                <a:off x="8484581" y="1673405"/>
                <a:ext cx="121700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727642" y="2122098"/>
                <a:ext cx="1685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Atterberg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Limit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520497" y="5592592"/>
                <a:ext cx="2501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X-ray diffraction (XRD)</a:t>
                </a:r>
              </a:p>
            </p:txBody>
          </p:sp>
          <p:cxnSp>
            <p:nvCxnSpPr>
              <p:cNvPr id="24" name="Elbow Connector 23"/>
              <p:cNvCxnSpPr>
                <a:stCxn id="11" idx="3"/>
              </p:cNvCxnSpPr>
              <p:nvPr/>
            </p:nvCxnSpPr>
            <p:spPr>
              <a:xfrm>
                <a:off x="5210175" y="2985947"/>
                <a:ext cx="1445606" cy="181817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/>
            <a:srcRect t="48702"/>
            <a:stretch/>
          </p:blipFill>
          <p:spPr>
            <a:xfrm>
              <a:off x="6655781" y="4781258"/>
              <a:ext cx="2232187" cy="1586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672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4343400"/>
          </a:xfrm>
        </p:spPr>
        <p:txBody>
          <a:bodyPr numCol="2"/>
          <a:lstStyle/>
          <a:p>
            <a:r>
              <a:rPr lang="en-US" dirty="0"/>
              <a:t>Silty sand (Pond Fill Soil)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Clayey sand (Jem Paving Soil)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2 Experimental Study</a:t>
            </a:r>
            <a:br>
              <a:rPr lang="en-US" dirty="0"/>
            </a:br>
            <a:r>
              <a:rPr lang="en-US" dirty="0"/>
              <a:t>2.1 Soil Property Tests – Grain Size Analysis</a:t>
            </a:r>
          </a:p>
        </p:txBody>
      </p:sp>
      <p:pic>
        <p:nvPicPr>
          <p:cNvPr id="27" name="Picture 26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t="28296" r="7214" b="11171"/>
          <a:stretch/>
        </p:blipFill>
        <p:spPr>
          <a:xfrm>
            <a:off x="6657531" y="2440560"/>
            <a:ext cx="1828800" cy="9601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1" t="35971" r="16921" b="23896"/>
          <a:stretch/>
        </p:blipFill>
        <p:spPr>
          <a:xfrm>
            <a:off x="1537429" y="2436637"/>
            <a:ext cx="1828800" cy="96404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366227" y="2279413"/>
          <a:ext cx="1828802" cy="1117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1">
                  <a:extLst>
                    <a:ext uri="{9D8B030D-6E8A-4147-A177-3AD203B41FA5}">
                      <a16:colId xmlns:a16="http://schemas.microsoft.com/office/drawing/2014/main" val="1800554266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3112608563"/>
                    </a:ext>
                  </a:extLst>
                </a:gridCol>
              </a:tblGrid>
              <a:tr h="323470">
                <a:tc>
                  <a:txBody>
                    <a:bodyPr/>
                    <a:lstStyle/>
                    <a:p>
                      <a:r>
                        <a:rPr lang="en-US" sz="2000" dirty="0"/>
                        <a:t>Sand</a:t>
                      </a:r>
                    </a:p>
                  </a:txBody>
                  <a:tcPr marL="67648" marR="67648" marT="33824" marB="33824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34.76</a:t>
                      </a:r>
                      <a:r>
                        <a:rPr lang="en-US" sz="2000" dirty="0" smtClean="0"/>
                        <a:t>%</a:t>
                      </a:r>
                      <a:endParaRPr lang="en-US" sz="2000" dirty="0"/>
                    </a:p>
                  </a:txBody>
                  <a:tcPr marL="67648" marR="67648" marT="33824" marB="33824"/>
                </a:tc>
                <a:extLst>
                  <a:ext uri="{0D108BD9-81ED-4DB2-BD59-A6C34878D82A}">
                    <a16:rowId xmlns:a16="http://schemas.microsoft.com/office/drawing/2014/main" val="878149439"/>
                  </a:ext>
                </a:extLst>
              </a:tr>
              <a:tr h="323470">
                <a:tc>
                  <a:txBody>
                    <a:bodyPr/>
                    <a:lstStyle/>
                    <a:p>
                      <a:r>
                        <a:rPr lang="en-US" sz="2000" dirty="0"/>
                        <a:t>Silt</a:t>
                      </a:r>
                    </a:p>
                  </a:txBody>
                  <a:tcPr marL="67648" marR="67648" marT="33824" marB="33824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63.85</a:t>
                      </a:r>
                      <a:r>
                        <a:rPr lang="en-US" sz="2000" dirty="0" smtClean="0"/>
                        <a:t>%</a:t>
                      </a:r>
                      <a:endParaRPr lang="en-US" sz="2000" dirty="0"/>
                    </a:p>
                  </a:txBody>
                  <a:tcPr marL="67648" marR="67648" marT="33824" marB="33824"/>
                </a:tc>
                <a:extLst>
                  <a:ext uri="{0D108BD9-81ED-4DB2-BD59-A6C34878D82A}">
                    <a16:rowId xmlns:a16="http://schemas.microsoft.com/office/drawing/2014/main" val="1850367428"/>
                  </a:ext>
                </a:extLst>
              </a:tr>
              <a:tr h="323470">
                <a:tc>
                  <a:txBody>
                    <a:bodyPr/>
                    <a:lstStyle/>
                    <a:p>
                      <a:r>
                        <a:rPr lang="en-US" sz="2000" dirty="0"/>
                        <a:t>Clay</a:t>
                      </a:r>
                    </a:p>
                  </a:txBody>
                  <a:tcPr marL="67648" marR="67648" marT="33824" marB="33824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1.39%</a:t>
                      </a:r>
                      <a:endParaRPr lang="en-US" sz="2000" dirty="0"/>
                    </a:p>
                  </a:txBody>
                  <a:tcPr marL="67648" marR="67648" marT="33824" marB="33824"/>
                </a:tc>
                <a:extLst>
                  <a:ext uri="{0D108BD9-81ED-4DB2-BD59-A6C34878D82A}">
                    <a16:rowId xmlns:a16="http://schemas.microsoft.com/office/drawing/2014/main" val="125943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486331" y="2279413"/>
          <a:ext cx="1828802" cy="1117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1">
                  <a:extLst>
                    <a:ext uri="{9D8B030D-6E8A-4147-A177-3AD203B41FA5}">
                      <a16:colId xmlns:a16="http://schemas.microsoft.com/office/drawing/2014/main" val="1800554266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3112608563"/>
                    </a:ext>
                  </a:extLst>
                </a:gridCol>
              </a:tblGrid>
              <a:tr h="323470">
                <a:tc>
                  <a:txBody>
                    <a:bodyPr/>
                    <a:lstStyle/>
                    <a:p>
                      <a:r>
                        <a:rPr lang="en-US" sz="2000" dirty="0"/>
                        <a:t>Sand</a:t>
                      </a:r>
                    </a:p>
                  </a:txBody>
                  <a:tcPr marL="67648" marR="67648" marT="33824" marB="338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63.32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648" marR="67648" marT="33824" marB="33824"/>
                </a:tc>
                <a:extLst>
                  <a:ext uri="{0D108BD9-81ED-4DB2-BD59-A6C34878D82A}">
                    <a16:rowId xmlns:a16="http://schemas.microsoft.com/office/drawing/2014/main" val="878149439"/>
                  </a:ext>
                </a:extLst>
              </a:tr>
              <a:tr h="323470">
                <a:tc>
                  <a:txBody>
                    <a:bodyPr/>
                    <a:lstStyle/>
                    <a:p>
                      <a:r>
                        <a:rPr lang="en-US" sz="2000" dirty="0"/>
                        <a:t>Silt</a:t>
                      </a:r>
                    </a:p>
                  </a:txBody>
                  <a:tcPr marL="67648" marR="67648" marT="33824" marB="338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16.61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648" marR="67648" marT="33824" marB="33824"/>
                </a:tc>
                <a:extLst>
                  <a:ext uri="{0D108BD9-81ED-4DB2-BD59-A6C34878D82A}">
                    <a16:rowId xmlns:a16="http://schemas.microsoft.com/office/drawing/2014/main" val="1850367428"/>
                  </a:ext>
                </a:extLst>
              </a:tr>
              <a:tr h="323470">
                <a:tc>
                  <a:txBody>
                    <a:bodyPr/>
                    <a:lstStyle/>
                    <a:p>
                      <a:r>
                        <a:rPr lang="en-US" sz="2000" dirty="0"/>
                        <a:t>Clay</a:t>
                      </a:r>
                    </a:p>
                  </a:txBody>
                  <a:tcPr marL="67648" marR="67648" marT="33824" marB="338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19.67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648" marR="67648" marT="33824" marB="33824"/>
                </a:tc>
                <a:extLst>
                  <a:ext uri="{0D108BD9-81ED-4DB2-BD59-A6C34878D82A}">
                    <a16:rowId xmlns:a16="http://schemas.microsoft.com/office/drawing/2014/main" val="1259430002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95DB80-8888-4BB4-8169-FAB459D178C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57531" y="3654798"/>
          <a:ext cx="3657600" cy="2885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Graph" r:id="rId5" imgW="3096720" imgH="2442600" progId="Origin50.Graph">
                  <p:embed/>
                </p:oleObj>
              </mc:Choice>
              <mc:Fallback>
                <p:oleObj name="Graph" r:id="rId5" imgW="3096720" imgH="244260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F95DB80-8888-4BB4-8169-FAB459D178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7531" y="3654798"/>
                        <a:ext cx="3657600" cy="2885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74D3D9-61C8-4CDD-A512-F7984C1D3C9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37429" y="3652837"/>
          <a:ext cx="3657600" cy="2885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Graph" r:id="rId7" imgW="3096720" imgH="2442600" progId="Origin50.Graph">
                  <p:embed/>
                </p:oleObj>
              </mc:Choice>
              <mc:Fallback>
                <p:oleObj name="Graph" r:id="rId7" imgW="3096720" imgH="244260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74D3D9-61C8-4CDD-A512-F7984C1D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7429" y="3652837"/>
                        <a:ext cx="3657600" cy="2885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97276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74892" y="1752600"/>
            <a:ext cx="10102661" cy="4343400"/>
          </a:xfrm>
        </p:spPr>
        <p:txBody>
          <a:bodyPr numCol="2"/>
          <a:lstStyle/>
          <a:p>
            <a:r>
              <a:rPr lang="en-US" dirty="0" smtClean="0"/>
              <a:t>Silty Sand (Pont Fill)</a:t>
            </a:r>
          </a:p>
          <a:p>
            <a:pPr lvl="1"/>
            <a:r>
              <a:rPr lang="en-US" dirty="0" smtClean="0"/>
              <a:t>Liquid </a:t>
            </a:r>
            <a:r>
              <a:rPr lang="en-US" dirty="0"/>
              <a:t>limit = 29.02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Plastic limit = 27.47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Clayey </a:t>
            </a:r>
            <a:r>
              <a:rPr lang="en-US" dirty="0" smtClean="0"/>
              <a:t>Sand (Jem Paving)</a:t>
            </a:r>
            <a:endParaRPr lang="en-US" dirty="0"/>
          </a:p>
          <a:p>
            <a:pPr lvl="1"/>
            <a:r>
              <a:rPr lang="en-US" dirty="0"/>
              <a:t>Liquid limit = 25.93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Plastic limit = 17.7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t="28296" r="7214" b="11171"/>
          <a:stretch/>
        </p:blipFill>
        <p:spPr>
          <a:xfrm>
            <a:off x="5552112" y="2251824"/>
            <a:ext cx="1493731" cy="78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1" t="35971" r="16921" b="23896"/>
          <a:stretch/>
        </p:blipFill>
        <p:spPr>
          <a:xfrm>
            <a:off x="511011" y="2251824"/>
            <a:ext cx="1496023" cy="7886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2"/>
          <p:cNvSpPr>
            <a:spLocks noChangeAspect="1"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58FDEB6-768C-4ECF-A035-05AD26893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119268"/>
              </p:ext>
            </p:extLst>
          </p:nvPr>
        </p:nvGraphicFramePr>
        <p:xfrm>
          <a:off x="1925553" y="2488732"/>
          <a:ext cx="3200400" cy="2030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C33DB37-CB68-4B99-B030-8522CA769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60317"/>
              </p:ext>
            </p:extLst>
          </p:nvPr>
        </p:nvGraphicFramePr>
        <p:xfrm>
          <a:off x="1925553" y="4743450"/>
          <a:ext cx="3200400" cy="200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11DCD88-88E0-4C52-A512-2EF24E9BB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08464"/>
              </p:ext>
            </p:extLst>
          </p:nvPr>
        </p:nvGraphicFramePr>
        <p:xfrm>
          <a:off x="7045843" y="2503962"/>
          <a:ext cx="3200400" cy="200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3245" y="4671843"/>
            <a:ext cx="2992998" cy="2173662"/>
          </a:xfrm>
          <a:prstGeom prst="rect">
            <a:avLst/>
          </a:prstGeom>
        </p:spPr>
      </p:pic>
      <p:sp>
        <p:nvSpPr>
          <p:cNvPr id="13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2.1 Soil Property Tests – </a:t>
            </a:r>
            <a:r>
              <a:rPr lang="en-US" dirty="0" err="1" smtClean="0"/>
              <a:t>Atterberg</a:t>
            </a:r>
            <a:r>
              <a:rPr lang="en-US" dirty="0" smtClean="0"/>
              <a:t>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8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DD63F6-0400-4480-BC83-91D49AC312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9056"/>
            <a:ext cx="5486400" cy="307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4747788"/>
          </a:xfrm>
        </p:spPr>
        <p:txBody>
          <a:bodyPr numCol="3"/>
          <a:lstStyle/>
          <a:p>
            <a:r>
              <a:rPr lang="en-US" dirty="0"/>
              <a:t>Silty sand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Dolomite</a:t>
            </a:r>
            <a:r>
              <a:rPr lang="en-US" dirty="0"/>
              <a:t> (</a:t>
            </a:r>
            <a:r>
              <a:rPr lang="en-US" dirty="0" err="1"/>
              <a:t>CaMg</a:t>
            </a:r>
            <a:r>
              <a:rPr lang="en-US" dirty="0"/>
              <a:t>(CO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C</a:t>
            </a:r>
            <a:r>
              <a:rPr lang="en-US" dirty="0"/>
              <a:t>alcite (CaCO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Clayey </a:t>
            </a:r>
            <a:r>
              <a:rPr lang="en-US" dirty="0"/>
              <a:t>sand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Gismondine</a:t>
            </a:r>
            <a:r>
              <a:rPr lang="en-US" dirty="0">
                <a:solidFill>
                  <a:srgbClr val="0070C0"/>
                </a:solidFill>
              </a:rPr>
              <a:t> (one of igneous rocks)</a:t>
            </a:r>
          </a:p>
          <a:p>
            <a:pPr lvl="1"/>
            <a:r>
              <a:rPr lang="en-US" altLang="zh-CN" dirty="0"/>
              <a:t>Quartz (SiO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t="28296" r="7214" b="11171"/>
          <a:stretch/>
        </p:blipFill>
        <p:spPr>
          <a:xfrm>
            <a:off x="3891361" y="4155377"/>
            <a:ext cx="1949274" cy="1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1" t="35971" r="16921" b="23896"/>
          <a:stretch/>
        </p:blipFill>
        <p:spPr>
          <a:xfrm>
            <a:off x="3880979" y="1800711"/>
            <a:ext cx="1959656" cy="10330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2"/>
          <p:cNvSpPr>
            <a:spLocks noChangeAspect="1"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842565" y="5243726"/>
            <a:ext cx="17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Palacky</a:t>
            </a:r>
            <a:r>
              <a:rPr lang="en-US" sz="2000" dirty="0"/>
              <a:t>, 1987)</a:t>
            </a:r>
          </a:p>
        </p:txBody>
      </p:sp>
      <p:sp>
        <p:nvSpPr>
          <p:cNvPr id="6" name="Oval 5"/>
          <p:cNvSpPr/>
          <p:nvPr/>
        </p:nvSpPr>
        <p:spPr>
          <a:xfrm>
            <a:off x="7671816" y="2857904"/>
            <a:ext cx="658368" cy="65836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59125" y="5765458"/>
            <a:ext cx="128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Clayey sand</a:t>
            </a:r>
          </a:p>
        </p:txBody>
      </p:sp>
      <p:cxnSp>
        <p:nvCxnSpPr>
          <p:cNvPr id="17" name="Straight Arrow Connector 16"/>
          <p:cNvCxnSpPr>
            <a:stCxn id="6" idx="4"/>
            <a:endCxn id="8" idx="0"/>
          </p:cNvCxnSpPr>
          <p:nvPr/>
        </p:nvCxnSpPr>
        <p:spPr>
          <a:xfrm>
            <a:off x="8001000" y="3516272"/>
            <a:ext cx="0" cy="2249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247633" y="3856124"/>
            <a:ext cx="658368" cy="65836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9" idx="4"/>
            <a:endCxn id="24" idx="0"/>
          </p:cNvCxnSpPr>
          <p:nvPr/>
        </p:nvCxnSpPr>
        <p:spPr>
          <a:xfrm>
            <a:off x="9576817" y="4514492"/>
            <a:ext cx="0" cy="1250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39650" y="576545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Silty sand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2.1 Soil Property </a:t>
            </a:r>
            <a:r>
              <a:rPr lang="en-US" dirty="0" smtClean="0"/>
              <a:t>Tests – Soil Mineralogy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10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5ACEFE-8393-48AE-AE52-3DA7A4F76485}" type="slidenum">
              <a:rPr lang="en-US" smtClean="0"/>
              <a:t>27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06DCF4-7534-48E3-AAC0-53B3B63A0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03512" y="1719639"/>
            <a:ext cx="4143375" cy="4718050"/>
          </a:xfrm>
          <a:prstGeom prst="rect">
            <a:avLst/>
          </a:prstGeom>
        </p:spPr>
      </p:pic>
      <p:sp>
        <p:nvSpPr>
          <p:cNvPr id="11" name="Line Callout 2 (Accent Bar) 10"/>
          <p:cNvSpPr/>
          <p:nvPr/>
        </p:nvSpPr>
        <p:spPr>
          <a:xfrm>
            <a:off x="5468178" y="1909546"/>
            <a:ext cx="4448175" cy="1581150"/>
          </a:xfrm>
          <a:prstGeom prst="accentCallout2">
            <a:avLst>
              <a:gd name="adj1" fmla="val 18750"/>
              <a:gd name="adj2" fmla="val -7476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>
                <a:solidFill>
                  <a:schemeClr val="tx1"/>
                </a:solidFill>
              </a:rPr>
              <a:t>Resistance meter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66188" y="3945828"/>
            <a:ext cx="2743200" cy="11049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86681" y="5529469"/>
            <a:ext cx="2743200" cy="74295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926373" y="5226322"/>
            <a:ext cx="1047750" cy="108585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2 (Accent Bar) 14"/>
          <p:cNvSpPr/>
          <p:nvPr/>
        </p:nvSpPr>
        <p:spPr>
          <a:xfrm>
            <a:off x="5468177" y="4188097"/>
            <a:ext cx="4448175" cy="1581150"/>
          </a:xfrm>
          <a:prstGeom prst="accentCallout2">
            <a:avLst>
              <a:gd name="adj1" fmla="val 18750"/>
              <a:gd name="adj2" fmla="val -7476"/>
              <a:gd name="adj3" fmla="val 18750"/>
              <a:gd name="adj4" fmla="val -16667"/>
              <a:gd name="adj5" fmla="val 65591"/>
              <a:gd name="adj6" fmla="val -31119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>
                <a:solidFill>
                  <a:schemeClr val="tx1"/>
                </a:solidFill>
              </a:rPr>
              <a:t>Wires 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3248461" y="6391859"/>
            <a:ext cx="2219717" cy="111125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71"/>
              <a:gd name="adj6" fmla="val -32506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Soil box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44" t="5640" r="12114" b="4645"/>
          <a:stretch/>
        </p:blipFill>
        <p:spPr>
          <a:xfrm>
            <a:off x="6406098" y="2393455"/>
            <a:ext cx="4972049" cy="4295794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2.2 ER Testing Kit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83594" y="6366623"/>
            <a:ext cx="2064190" cy="37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ASTM D6431]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56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92037" y="1790700"/>
            <a:ext cx="5861435" cy="4343400"/>
          </a:xfrm>
        </p:spPr>
        <p:txBody>
          <a:bodyPr/>
          <a:lstStyle/>
          <a:p>
            <a:r>
              <a:rPr lang="en-US" dirty="0" smtClean="0"/>
              <a:t>ER </a:t>
            </a:r>
            <a:r>
              <a:rPr lang="en-US" dirty="0"/>
              <a:t>decreases with higher water </a:t>
            </a:r>
            <a:r>
              <a:rPr lang="en-US" dirty="0" smtClean="0"/>
              <a:t>content.</a:t>
            </a:r>
            <a:endParaRPr lang="en-US" dirty="0"/>
          </a:p>
          <a:p>
            <a:r>
              <a:rPr lang="en-US" dirty="0"/>
              <a:t>Influence of water content </a:t>
            </a:r>
            <a:r>
              <a:rPr lang="en-US" dirty="0" smtClean="0"/>
              <a:t>on ER reduces </a:t>
            </a:r>
            <a:r>
              <a:rPr lang="en-US" dirty="0"/>
              <a:t>when </a:t>
            </a:r>
            <a:r>
              <a:rPr lang="en-US" dirty="0" smtClean="0"/>
              <a:t>soil reaches 100% saturation.</a:t>
            </a:r>
          </a:p>
          <a:p>
            <a:r>
              <a:rPr lang="en-US" dirty="0" smtClean="0"/>
              <a:t>Higher salt concentration reduces ER significantly. 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DD7B15C-3AED-4111-A938-66BE7510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019" y="2352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B45C76-0D94-4A98-8BEA-1A5F77780D6B}"/>
              </a:ext>
            </a:extLst>
          </p:cNvPr>
          <p:cNvSpPr/>
          <p:nvPr/>
        </p:nvSpPr>
        <p:spPr>
          <a:xfrm>
            <a:off x="7865616" y="3710866"/>
            <a:ext cx="159798" cy="594434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052543-5AE9-4EA9-B863-35ADB61D3B80}"/>
              </a:ext>
            </a:extLst>
          </p:cNvPr>
          <p:cNvSpPr/>
          <p:nvPr/>
        </p:nvSpPr>
        <p:spPr>
          <a:xfrm>
            <a:off x="10160851" y="1819563"/>
            <a:ext cx="128458" cy="1154545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72136" y="1790700"/>
            <a:ext cx="1992702" cy="1183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65614" y="3710866"/>
            <a:ext cx="173736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7259D13-DDF6-45F4-B5D7-98CF5E2CD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934DBD4-BDA6-4203-B834-230B29F4D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730562"/>
              </p:ext>
            </p:extLst>
          </p:nvPr>
        </p:nvGraphicFramePr>
        <p:xfrm>
          <a:off x="6790445" y="1973473"/>
          <a:ext cx="5042808" cy="418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Graph" r:id="rId3" imgW="3114360" imgH="2587680" progId="Origin50.Graph">
                  <p:embed/>
                </p:oleObj>
              </mc:Choice>
              <mc:Fallback>
                <p:oleObj name="Graph" r:id="rId3" imgW="3114360" imgH="25876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0445" y="1973473"/>
                        <a:ext cx="5042808" cy="418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2.2 ER Measurement using Miller Soil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3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A2546-77C4-45FE-851B-AA6F29BB9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52D28-D937-4A4F-AE37-F45503F34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5080000" cy="4343400"/>
          </a:xfrm>
        </p:spPr>
        <p:txBody>
          <a:bodyPr>
            <a:normAutofit/>
          </a:bodyPr>
          <a:lstStyle/>
          <a:p>
            <a:r>
              <a:rPr lang="en-US" dirty="0"/>
              <a:t>Electrical conductivity test in soil slurry</a:t>
            </a:r>
          </a:p>
          <a:p>
            <a:r>
              <a:rPr lang="en-US" dirty="0"/>
              <a:t>Method: ASTM </a:t>
            </a:r>
            <a:r>
              <a:rPr lang="en-US" dirty="0" smtClean="0"/>
              <a:t>D4972 </a:t>
            </a:r>
            <a:r>
              <a:rPr lang="en-US" dirty="0"/>
              <a:t>- 19</a:t>
            </a:r>
          </a:p>
          <a:p>
            <a:pPr lvl="1"/>
            <a:r>
              <a:rPr lang="en-US" dirty="0" smtClean="0"/>
              <a:t>Soil solid-to-water </a:t>
            </a:r>
            <a:r>
              <a:rPr lang="en-US" dirty="0"/>
              <a:t>ratio: 1:1</a:t>
            </a:r>
          </a:p>
          <a:p>
            <a:pPr lvl="1"/>
            <a:r>
              <a:rPr lang="en-US" dirty="0"/>
              <a:t>Mix slurry and settle for 1 h</a:t>
            </a:r>
          </a:p>
          <a:p>
            <a:r>
              <a:rPr lang="en-US" dirty="0"/>
              <a:t>Silty sand </a:t>
            </a:r>
            <a:r>
              <a:rPr lang="en-US" dirty="0" smtClean="0"/>
              <a:t>showed higher </a:t>
            </a:r>
            <a:r>
              <a:rPr lang="en-US" dirty="0"/>
              <a:t>electrical conductivity, indicating </a:t>
            </a:r>
            <a:r>
              <a:rPr lang="en-US" dirty="0" smtClean="0"/>
              <a:t>the existence </a:t>
            </a:r>
            <a:r>
              <a:rPr lang="en-US" dirty="0"/>
              <a:t>of </a:t>
            </a:r>
            <a:r>
              <a:rPr lang="en-US" dirty="0" smtClean="0"/>
              <a:t>soluble salts.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46853" y="25102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33076"/>
              </p:ext>
            </p:extLst>
          </p:nvPr>
        </p:nvGraphicFramePr>
        <p:xfrm>
          <a:off x="6347191" y="1996477"/>
          <a:ext cx="5156745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r:id="rId3" imgW="4795725" imgH="3883498" progId="Origin50.Graph">
                  <p:embed/>
                </p:oleObj>
              </mc:Choice>
              <mc:Fallback>
                <p:oleObj r:id="rId3" imgW="4795725" imgH="3883498" progId="Origin50.Graph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7191" y="1996477"/>
                        <a:ext cx="5156745" cy="4171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2.2 Electrical Conductivity of Soil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79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cs typeface="Arial" panose="020B0604020202020204" pitchFamily="34" charset="0"/>
              </a:rPr>
              <a:t>Statement and Background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Research 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Research Progress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References</a:t>
            </a:r>
            <a:endParaRPr lang="en-US" sz="3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54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CC558-4DDF-409B-988A-DCF9A16E6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5ACEFE-8393-48AE-AE52-3DA7A4F76485}" type="slidenum">
              <a:rPr lang="en-US" smtClean="0"/>
              <a:t>30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8510F-A9F3-4D16-B077-ADEBB389F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1438" y="1752600"/>
            <a:ext cx="4156992" cy="4343400"/>
          </a:xfrm>
        </p:spPr>
        <p:txBody>
          <a:bodyPr/>
          <a:lstStyle/>
          <a:p>
            <a:pPr algn="just"/>
            <a:r>
              <a:rPr lang="en-US" dirty="0"/>
              <a:t>Min-spec connector S1 mounted to faceplate</a:t>
            </a:r>
          </a:p>
          <a:p>
            <a:r>
              <a:rPr lang="en-US" dirty="0"/>
              <a:t>Functions of pinouts of S1 </a:t>
            </a:r>
          </a:p>
        </p:txBody>
      </p:sp>
      <p:pic>
        <p:nvPicPr>
          <p:cNvPr id="7" name="Picture 6" descr="\\rowanads.rowan.edu\home\schmalzel\Pictures\Projects\20191114_11340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30" y="1752600"/>
            <a:ext cx="2294627" cy="172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NJLS19002_500D_Aux_PS (1)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8" t="36444" r="8090" b="9204"/>
          <a:stretch/>
        </p:blipFill>
        <p:spPr>
          <a:xfrm>
            <a:off x="7050655" y="3014931"/>
            <a:ext cx="4822167" cy="361446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797615" y="2018581"/>
            <a:ext cx="5075207" cy="99635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1947" y="3110541"/>
            <a:ext cx="2038708" cy="351885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011947" y="2562045"/>
            <a:ext cx="595223" cy="621102"/>
          </a:xfrm>
          <a:prstGeom prst="ellipse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445177"/>
              </p:ext>
            </p:extLst>
          </p:nvPr>
        </p:nvGraphicFramePr>
        <p:xfrm>
          <a:off x="823259" y="3579258"/>
          <a:ext cx="4188688" cy="29444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896">
                  <a:extLst>
                    <a:ext uri="{9D8B030D-6E8A-4147-A177-3AD203B41FA5}">
                      <a16:colId xmlns:a16="http://schemas.microsoft.com/office/drawing/2014/main" val="796473153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709736968"/>
                    </a:ext>
                  </a:extLst>
                </a:gridCol>
              </a:tblGrid>
              <a:tr h="4511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Internal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Function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extLst>
                  <a:ext uri="{0D108BD9-81ED-4DB2-BD59-A6C34878D82A}">
                    <a16:rowId xmlns:a16="http://schemas.microsoft.com/office/drawing/2014/main" val="4060104416"/>
                  </a:ext>
                </a:extLst>
              </a:tr>
              <a:tr h="6766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+Battery Terminal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+Vin Input to Board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extLst>
                  <a:ext uri="{0D108BD9-81ED-4DB2-BD59-A6C34878D82A}">
                    <a16:rowId xmlns:a16="http://schemas.microsoft.com/office/drawing/2014/main" val="2189629568"/>
                  </a:ext>
                </a:extLst>
              </a:tr>
              <a:tr h="4511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Common Input to Board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extLst>
                  <a:ext uri="{0D108BD9-81ED-4DB2-BD59-A6C34878D82A}">
                    <a16:rowId xmlns:a16="http://schemas.microsoft.com/office/drawing/2014/main" val="2153370292"/>
                  </a:ext>
                </a:extLst>
              </a:tr>
              <a:tr h="2255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-Battery Terminal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extLst>
                  <a:ext uri="{0D108BD9-81ED-4DB2-BD59-A6C34878D82A}">
                    <a16:rowId xmlns:a16="http://schemas.microsoft.com/office/drawing/2014/main" val="55050390"/>
                  </a:ext>
                </a:extLst>
              </a:tr>
              <a:tr h="4511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Front Panel READ Switch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extLst>
                  <a:ext uri="{0D108BD9-81ED-4DB2-BD59-A6C34878D82A}">
                    <a16:rowId xmlns:a16="http://schemas.microsoft.com/office/drawing/2014/main" val="3609108123"/>
                  </a:ext>
                </a:extLst>
              </a:tr>
              <a:tr h="4511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Front Panel READ Switch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503" marR="101503" marT="0" marB="0" anchor="ctr"/>
                </a:tc>
                <a:extLst>
                  <a:ext uri="{0D108BD9-81ED-4DB2-BD59-A6C34878D82A}">
                    <a16:rowId xmlns:a16="http://schemas.microsoft.com/office/drawing/2014/main" val="3168879680"/>
                  </a:ext>
                </a:extLst>
              </a:tr>
            </a:tbl>
          </a:graphicData>
        </a:graphic>
      </p:graphicFrame>
      <p:sp>
        <p:nvSpPr>
          <p:cNvPr id="13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2.3 Modifications to ER Testing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7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5ACEFE-8393-48AE-AE52-3DA7A4F76485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foam sealant to prevent leaking at gaps</a:t>
            </a:r>
          </a:p>
          <a:p>
            <a:r>
              <a:rPr lang="en-US" dirty="0"/>
              <a:t>Compact soil homogenously with identical layers</a:t>
            </a:r>
          </a:p>
          <a:p>
            <a:r>
              <a:rPr lang="en-US" dirty="0"/>
              <a:t>Make panel-like electrodes to make good connectivity between soil and electrodes at top and bottom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615858" y="3530325"/>
            <a:ext cx="6689772" cy="2307924"/>
            <a:chOff x="-106632" y="1350061"/>
            <a:chExt cx="12490793" cy="4309243"/>
          </a:xfrm>
        </p:grpSpPr>
        <p:sp>
          <p:nvSpPr>
            <p:cNvPr id="13" name="Oval 12"/>
            <p:cNvSpPr/>
            <p:nvPr/>
          </p:nvSpPr>
          <p:spPr>
            <a:xfrm>
              <a:off x="6857543" y="3341658"/>
              <a:ext cx="276274" cy="276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67251" y="3341658"/>
              <a:ext cx="276274" cy="276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 rot="5400000">
              <a:off x="5184475" y="552091"/>
              <a:ext cx="2078967" cy="5434642"/>
            </a:xfrm>
            <a:prstGeom prst="ca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48358" y="2315114"/>
              <a:ext cx="556674" cy="1908596"/>
            </a:xfrm>
            <a:prstGeom prst="ellipse">
              <a:avLst/>
            </a:prstGeom>
            <a:pattFill prst="openDmnd">
              <a:fgClr>
                <a:schemeClr val="accent3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796483" y="2315114"/>
              <a:ext cx="556674" cy="1908596"/>
            </a:xfrm>
            <a:prstGeom prst="ellipse">
              <a:avLst/>
            </a:prstGeom>
            <a:pattFill prst="openDmnd">
              <a:fgClr>
                <a:schemeClr val="accent3"/>
              </a:fgClr>
              <a:bgClr>
                <a:schemeClr val="bg1"/>
              </a:bgClr>
            </a:patt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58876" y="2229928"/>
              <a:ext cx="2790285" cy="2175835"/>
              <a:chOff x="558876" y="2229928"/>
              <a:chExt cx="2790285" cy="2175835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792487" y="2363547"/>
                <a:ext cx="556674" cy="19085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87611" y="2229928"/>
                <a:ext cx="634619" cy="21758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34" name="Straight Connector 33"/>
              <p:cNvCxnSpPr>
                <a:stCxn id="33" idx="0"/>
                <a:endCxn id="32" idx="0"/>
              </p:cNvCxnSpPr>
              <p:nvPr/>
            </p:nvCxnSpPr>
            <p:spPr>
              <a:xfrm>
                <a:off x="2204921" y="2229928"/>
                <a:ext cx="865903" cy="1336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3" idx="4"/>
                <a:endCxn id="32" idx="4"/>
              </p:cNvCxnSpPr>
              <p:nvPr/>
            </p:nvCxnSpPr>
            <p:spPr>
              <a:xfrm flipV="1">
                <a:off x="2204921" y="4272143"/>
                <a:ext cx="865903" cy="1336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Can 35"/>
              <p:cNvSpPr/>
              <p:nvPr/>
            </p:nvSpPr>
            <p:spPr>
              <a:xfrm rot="16200000" flipH="1">
                <a:off x="1338757" y="2495101"/>
                <a:ext cx="85725" cy="1645488"/>
              </a:xfrm>
              <a:prstGeom prst="ca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flipH="1">
              <a:off x="9054323" y="2181494"/>
              <a:ext cx="2790285" cy="2175835"/>
              <a:chOff x="558876" y="2229928"/>
              <a:chExt cx="2790285" cy="2175835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792487" y="2363547"/>
                <a:ext cx="556674" cy="19085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887611" y="2229928"/>
                <a:ext cx="634619" cy="21758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29" name="Straight Connector 28"/>
              <p:cNvCxnSpPr>
                <a:stCxn id="28" idx="0"/>
                <a:endCxn id="27" idx="0"/>
              </p:cNvCxnSpPr>
              <p:nvPr/>
            </p:nvCxnSpPr>
            <p:spPr>
              <a:xfrm>
                <a:off x="2204921" y="2229928"/>
                <a:ext cx="865903" cy="1336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4"/>
                <a:endCxn id="27" idx="4"/>
              </p:cNvCxnSpPr>
              <p:nvPr/>
            </p:nvCxnSpPr>
            <p:spPr>
              <a:xfrm flipV="1">
                <a:off x="2204921" y="4272143"/>
                <a:ext cx="865903" cy="1336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Can 30"/>
              <p:cNvSpPr/>
              <p:nvPr/>
            </p:nvSpPr>
            <p:spPr>
              <a:xfrm rot="16200000" flipH="1">
                <a:off x="1338757" y="2495101"/>
                <a:ext cx="85725" cy="1645488"/>
              </a:xfrm>
              <a:prstGeom prst="ca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Can 19"/>
            <p:cNvSpPr/>
            <p:nvPr/>
          </p:nvSpPr>
          <p:spPr>
            <a:xfrm rot="8100000">
              <a:off x="5875782" y="3161376"/>
              <a:ext cx="95250" cy="2057400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an 20"/>
            <p:cNvSpPr/>
            <p:nvPr/>
          </p:nvSpPr>
          <p:spPr>
            <a:xfrm rot="8100000">
              <a:off x="7658584" y="3156794"/>
              <a:ext cx="95250" cy="2057400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41029" y="4286804"/>
              <a:ext cx="3643132" cy="74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Rubber stopper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48360" y="1350061"/>
              <a:ext cx="4876266" cy="74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Cylindrical soil holder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16876" y="2179886"/>
              <a:ext cx="2739233" cy="74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Steel mesh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06632" y="3226548"/>
              <a:ext cx="2195818" cy="74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Electrode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78767" y="4912238"/>
              <a:ext cx="2195818" cy="74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Electrode</a:t>
              </a:r>
              <a:endParaRPr lang="en-US" dirty="0"/>
            </a:p>
          </p:txBody>
        </p:sp>
      </p:grpSp>
      <p:pic>
        <p:nvPicPr>
          <p:cNvPr id="39" name="Picture 3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1" t="34408" r="40433" b="27501"/>
          <a:stretch/>
        </p:blipFill>
        <p:spPr bwMode="auto">
          <a:xfrm rot="10800000">
            <a:off x="10543205" y="3857970"/>
            <a:ext cx="1169895" cy="135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Right Arrow 40"/>
          <p:cNvSpPr/>
          <p:nvPr/>
        </p:nvSpPr>
        <p:spPr>
          <a:xfrm>
            <a:off x="9930335" y="4414846"/>
            <a:ext cx="557080" cy="275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261568" y="5215704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Aluminum panel</a:t>
            </a:r>
          </a:p>
        </p:txBody>
      </p:sp>
      <p:sp>
        <p:nvSpPr>
          <p:cNvPr id="44" name="Right Arrow 43"/>
          <p:cNvSpPr/>
          <p:nvPr/>
        </p:nvSpPr>
        <p:spPr>
          <a:xfrm rot="16200000">
            <a:off x="4182310" y="4932290"/>
            <a:ext cx="557080" cy="275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 r="38469" b="29289"/>
          <a:stretch/>
        </p:blipFill>
        <p:spPr>
          <a:xfrm rot="16200000" flipV="1">
            <a:off x="3920982" y="5536807"/>
            <a:ext cx="1104202" cy="906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7141" y="5438138"/>
            <a:ext cx="2492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A screw functioning as electrode, with water sealant</a:t>
            </a:r>
            <a:endParaRPr lang="en-US" sz="2000" dirty="0"/>
          </a:p>
        </p:txBody>
      </p:sp>
      <p:pic>
        <p:nvPicPr>
          <p:cNvPr id="37" name="Picture 36" descr="A close up of a door&#10;&#10;Description automatically generate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8" t="38662" r="41769" b="35043"/>
          <a:stretch/>
        </p:blipFill>
        <p:spPr bwMode="auto">
          <a:xfrm rot="5400000">
            <a:off x="8590893" y="3926807"/>
            <a:ext cx="1351280" cy="1216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Right Arrow 37"/>
          <p:cNvSpPr/>
          <p:nvPr/>
        </p:nvSpPr>
        <p:spPr>
          <a:xfrm>
            <a:off x="8053103" y="4414847"/>
            <a:ext cx="557080" cy="275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368101" y="5212397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Aluminum </a:t>
            </a:r>
            <a:r>
              <a:rPr lang="en-US" sz="2000" dirty="0" smtClean="0"/>
              <a:t>mesh</a:t>
            </a:r>
            <a:endParaRPr lang="en-US" sz="2000" dirty="0"/>
          </a:p>
        </p:txBody>
      </p:sp>
      <p:sp>
        <p:nvSpPr>
          <p:cNvPr id="42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2.4 Design of Cylindrical Soil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9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5ACEFE-8393-48AE-AE52-3DA7A4F76485}" type="slidenum">
              <a:rPr lang="en-US" smtClean="0"/>
              <a:t>32</a:t>
            </a:fld>
            <a:endParaRPr lang="en-US"/>
          </a:p>
        </p:txBody>
      </p:sp>
      <p:sp>
        <p:nvSpPr>
          <p:cNvPr id="42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2.5 Validation of Cylindrical Soil Holder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58" y="1765096"/>
            <a:ext cx="5481683" cy="4546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3065018"/>
            <a:ext cx="213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Clayey sand, </a:t>
            </a:r>
          </a:p>
          <a:p>
            <a:r>
              <a:rPr lang="en-US" dirty="0" smtClean="0"/>
              <a:t>water content = 10%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0" b="35066"/>
          <a:stretch/>
        </p:blipFill>
        <p:spPr>
          <a:xfrm>
            <a:off x="7109490" y="3309524"/>
            <a:ext cx="1965322" cy="401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6" b="37822"/>
          <a:stretch/>
        </p:blipFill>
        <p:spPr>
          <a:xfrm>
            <a:off x="4578039" y="3397581"/>
            <a:ext cx="1922235" cy="4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7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66233" y="3021972"/>
            <a:ext cx="6002449" cy="2324100"/>
          </a:xfrm>
        </p:spPr>
        <p:txBody>
          <a:bodyPr>
            <a:normAutofit/>
          </a:bodyPr>
          <a:lstStyle/>
          <a:p>
            <a:pPr lvl="1"/>
            <a:r>
              <a:rPr lang="en-US" altLang="zh-CN" dirty="0" smtClean="0"/>
              <a:t>ER decreases with higher water content.</a:t>
            </a:r>
            <a:endParaRPr lang="en-US" altLang="zh-CN" dirty="0"/>
          </a:p>
          <a:p>
            <a:pPr lvl="1"/>
            <a:r>
              <a:rPr lang="en-US" altLang="zh-CN" dirty="0" smtClean="0"/>
              <a:t>ER decreases with higher density.</a:t>
            </a:r>
            <a:endParaRPr lang="en-US" altLang="zh-CN" dirty="0"/>
          </a:p>
          <a:p>
            <a:pPr lvl="1"/>
            <a:r>
              <a:rPr lang="en-US" dirty="0" smtClean="0"/>
              <a:t>The influence of water content on ER is much stronger than that of density.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73A8673-5F90-4A8B-B729-3128DD7F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370378"/>
              </p:ext>
            </p:extLst>
          </p:nvPr>
        </p:nvGraphicFramePr>
        <p:xfrm>
          <a:off x="1013561" y="2460128"/>
          <a:ext cx="5184039" cy="3942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" r:id="rId3" imgW="5307637" imgH="4025630" progId="Origin50.Graph">
                  <p:embed/>
                </p:oleObj>
              </mc:Choice>
              <mc:Fallback>
                <p:oleObj r:id="rId3" imgW="5307637" imgH="4025630" progId="Origin50.Grap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73A8673-5F90-4A8B-B729-3128DD7F70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561" y="2460128"/>
                        <a:ext cx="5184039" cy="39420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7"/>
              <p:cNvSpPr>
                <a:spLocks noGrp="1"/>
              </p:cNvSpPr>
              <p:nvPr>
                <p:ph type="title"/>
              </p:nvPr>
            </p:nvSpPr>
            <p:spPr>
              <a:xfrm>
                <a:off x="1016000" y="685800"/>
                <a:ext cx="10363200" cy="9144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Task 2 Experimental Study</a:t>
                </a:r>
                <a:br>
                  <a:rPr lang="en-US" dirty="0" smtClean="0"/>
                </a:br>
                <a:r>
                  <a:rPr lang="en-US" dirty="0" smtClean="0"/>
                  <a:t>2.5 Influence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dirty="0" smtClean="0"/>
                  <a:t> and W on 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it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16000" y="685800"/>
                <a:ext cx="10363200" cy="914400"/>
              </a:xfrm>
              <a:blipFill>
                <a:blip r:embed="rId5"/>
                <a:stretch>
                  <a:fillRect t="-667" b="-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0" b="35066"/>
          <a:stretch/>
        </p:blipFill>
        <p:spPr>
          <a:xfrm>
            <a:off x="1013561" y="2075960"/>
            <a:ext cx="2700364" cy="5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0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34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90944" y="1874789"/>
            <a:ext cx="11410437" cy="4727452"/>
            <a:chOff x="907400" y="1901948"/>
            <a:chExt cx="11410437" cy="4727452"/>
          </a:xfrm>
        </p:grpSpPr>
        <p:sp>
          <p:nvSpPr>
            <p:cNvPr id="143" name="TextBox 142"/>
            <p:cNvSpPr txBox="1"/>
            <p:nvPr/>
          </p:nvSpPr>
          <p:spPr>
            <a:xfrm>
              <a:off x="10307676" y="5004728"/>
              <a:ext cx="20101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PC for data recording</a:t>
              </a:r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07400" y="1901948"/>
              <a:ext cx="11410437" cy="4727452"/>
              <a:chOff x="1151844" y="1647825"/>
              <a:chExt cx="11410437" cy="47274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87577" y="2165144"/>
                <a:ext cx="3739896" cy="3483864"/>
              </a:xfrm>
              <a:prstGeom prst="rect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8541" y="3141294"/>
                <a:ext cx="2271174" cy="1633204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>
                <a:grpSpLocks noChangeAspect="1"/>
              </p:cNvGrpSpPr>
              <p:nvPr/>
            </p:nvGrpSpPr>
            <p:grpSpPr>
              <a:xfrm>
                <a:off x="1457325" y="2495446"/>
                <a:ext cx="3200400" cy="693359"/>
                <a:chOff x="4138891" y="2933322"/>
                <a:chExt cx="3914219" cy="84800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4449975" y="3076672"/>
                  <a:ext cx="3292051" cy="704656"/>
                  <a:chOff x="244049" y="2724345"/>
                  <a:chExt cx="3292051" cy="704656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452487" y="2724346"/>
                    <a:ext cx="2875175" cy="704654"/>
                  </a:xfrm>
                  <a:prstGeom prst="rect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244049" y="2724347"/>
                    <a:ext cx="208438" cy="704654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327662" y="2724345"/>
                    <a:ext cx="208438" cy="704654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 flipV="1">
                  <a:off x="4138891" y="3396712"/>
                  <a:ext cx="311084" cy="6457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flipV="1">
                  <a:off x="7742026" y="3396711"/>
                  <a:ext cx="311084" cy="6457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16200000" flipV="1">
                  <a:off x="4902119" y="3364425"/>
                  <a:ext cx="640080" cy="6457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6200000" flipV="1">
                  <a:off x="6659225" y="3357952"/>
                  <a:ext cx="640080" cy="6457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119766" y="2939796"/>
                  <a:ext cx="204788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876872" y="2933322"/>
                  <a:ext cx="204788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711678" y="4512822"/>
                <a:ext cx="2691694" cy="576151"/>
                <a:chOff x="244049" y="2724345"/>
                <a:chExt cx="3292051" cy="704656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52487" y="2724346"/>
                  <a:ext cx="2875175" cy="704654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44049" y="2724347"/>
                  <a:ext cx="208438" cy="7046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327662" y="2724345"/>
                  <a:ext cx="208438" cy="7046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 flipV="1">
                <a:off x="1457325" y="4774498"/>
                <a:ext cx="254353" cy="5279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flipV="1">
                <a:off x="4403372" y="4774497"/>
                <a:ext cx="254353" cy="5279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6200000" flipV="1">
                <a:off x="2043984" y="4924887"/>
                <a:ext cx="598116" cy="5279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16200000" flipV="1">
                <a:off x="3480654" y="4924887"/>
                <a:ext cx="598116" cy="5279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895600" y="2052619"/>
                <a:ext cx="323850" cy="192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895600" y="5552934"/>
                <a:ext cx="323850" cy="192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9" name="Rectangle 7168"/>
              <p:cNvSpPr/>
              <p:nvPr/>
            </p:nvSpPr>
            <p:spPr>
              <a:xfrm>
                <a:off x="5667375" y="2165144"/>
                <a:ext cx="2095500" cy="165438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1" name="Rectangle 7170"/>
              <p:cNvSpPr/>
              <p:nvPr/>
            </p:nvSpPr>
            <p:spPr>
              <a:xfrm>
                <a:off x="5802976" y="3188802"/>
                <a:ext cx="1855124" cy="5068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2" name="Oval 7171"/>
              <p:cNvSpPr/>
              <p:nvPr/>
            </p:nvSpPr>
            <p:spPr>
              <a:xfrm>
                <a:off x="5822026" y="2305271"/>
                <a:ext cx="133159" cy="13315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373501" y="2305270"/>
                <a:ext cx="133159" cy="13315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924976" y="2305269"/>
                <a:ext cx="133159" cy="13315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476452" y="2299002"/>
                <a:ext cx="133159" cy="1331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88" name="Group 7187"/>
              <p:cNvGrpSpPr/>
              <p:nvPr/>
            </p:nvGrpSpPr>
            <p:grpSpPr>
              <a:xfrm>
                <a:off x="5125203" y="4569898"/>
                <a:ext cx="1455074" cy="878402"/>
                <a:chOff x="5125203" y="4569898"/>
                <a:chExt cx="1455074" cy="878402"/>
              </a:xfrm>
            </p:grpSpPr>
            <p:sp>
              <p:nvSpPr>
                <p:cNvPr id="7183" name="Rectangle 7182"/>
                <p:cNvSpPr/>
                <p:nvPr/>
              </p:nvSpPr>
              <p:spPr>
                <a:xfrm>
                  <a:off x="5125203" y="4569898"/>
                  <a:ext cx="1455074" cy="76203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4" name="Rectangle 7183"/>
                <p:cNvSpPr/>
                <p:nvPr/>
              </p:nvSpPr>
              <p:spPr>
                <a:xfrm>
                  <a:off x="5286375" y="5250344"/>
                  <a:ext cx="1114425" cy="197956"/>
                </a:xfrm>
                <a:prstGeom prst="rect">
                  <a:avLst/>
                </a:prstGeom>
                <a:pattFill prst="ltVert">
                  <a:fgClr>
                    <a:srgbClr val="FFFF00"/>
                  </a:fgClr>
                  <a:bgClr>
                    <a:schemeClr val="accent6"/>
                  </a:bgClr>
                </a:patt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87" name="Group 7186"/>
              <p:cNvGrpSpPr/>
              <p:nvPr/>
            </p:nvGrpSpPr>
            <p:grpSpPr>
              <a:xfrm>
                <a:off x="7086512" y="4540804"/>
                <a:ext cx="1257502" cy="907496"/>
                <a:chOff x="6800804" y="4181475"/>
                <a:chExt cx="1257502" cy="907496"/>
              </a:xfrm>
            </p:grpSpPr>
            <p:sp>
              <p:nvSpPr>
                <p:cNvPr id="7185" name="Rounded Rectangle 7184"/>
                <p:cNvSpPr/>
                <p:nvPr/>
              </p:nvSpPr>
              <p:spPr>
                <a:xfrm>
                  <a:off x="6877160" y="4774497"/>
                  <a:ext cx="1104790" cy="314474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6" name="Rounded Rectangle 7185"/>
                <p:cNvSpPr/>
                <p:nvPr/>
              </p:nvSpPr>
              <p:spPr>
                <a:xfrm>
                  <a:off x="6800804" y="4181475"/>
                  <a:ext cx="66579" cy="769440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7991727" y="4181475"/>
                  <a:ext cx="66579" cy="769440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190" name="Straight Connector 7189"/>
              <p:cNvCxnSpPr>
                <a:stCxn id="16" idx="1"/>
              </p:cNvCxnSpPr>
              <p:nvPr/>
            </p:nvCxnSpPr>
            <p:spPr>
              <a:xfrm flipH="1" flipV="1">
                <a:off x="1441930" y="2243311"/>
                <a:ext cx="15395" cy="657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2" name="Straight Connector 7191"/>
              <p:cNvCxnSpPr/>
              <p:nvPr/>
            </p:nvCxnSpPr>
            <p:spPr>
              <a:xfrm>
                <a:off x="1441930" y="2263150"/>
                <a:ext cx="150915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6" name="Straight Connector 7195"/>
              <p:cNvCxnSpPr/>
              <p:nvPr/>
            </p:nvCxnSpPr>
            <p:spPr>
              <a:xfrm flipV="1">
                <a:off x="2952750" y="1647825"/>
                <a:ext cx="0" cy="6167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/>
              <p:cNvCxnSpPr>
                <a:endCxn id="42" idx="0"/>
              </p:cNvCxnSpPr>
              <p:nvPr/>
            </p:nvCxnSpPr>
            <p:spPr>
              <a:xfrm>
                <a:off x="2951086" y="1647825"/>
                <a:ext cx="4591946" cy="65117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20" idx="0"/>
              </p:cNvCxnSpPr>
              <p:nvPr/>
            </p:nvCxnSpPr>
            <p:spPr>
              <a:xfrm rot="5400000" flipH="1" flipV="1">
                <a:off x="2566078" y="2075968"/>
                <a:ext cx="201737" cy="64780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2990850" y="1704975"/>
                <a:ext cx="0" cy="5940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47"/>
              <p:cNvCxnSpPr>
                <a:endCxn id="41" idx="0"/>
              </p:cNvCxnSpPr>
              <p:nvPr/>
            </p:nvCxnSpPr>
            <p:spPr>
              <a:xfrm>
                <a:off x="2990850" y="1704975"/>
                <a:ext cx="4000706" cy="600294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Elbow Connector 49"/>
              <p:cNvCxnSpPr>
                <a:stCxn id="21" idx="0"/>
              </p:cNvCxnSpPr>
              <p:nvPr/>
            </p:nvCxnSpPr>
            <p:spPr>
              <a:xfrm rot="16200000" flipV="1">
                <a:off x="3344210" y="2059943"/>
                <a:ext cx="148819" cy="72218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057525" y="1757363"/>
                <a:ext cx="0" cy="589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/>
              <p:cNvCxnSpPr>
                <a:endCxn id="40" idx="0"/>
              </p:cNvCxnSpPr>
              <p:nvPr/>
            </p:nvCxnSpPr>
            <p:spPr>
              <a:xfrm>
                <a:off x="3057525" y="1757363"/>
                <a:ext cx="3382556" cy="547907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1" name="Straight Connector 7200"/>
              <p:cNvCxnSpPr>
                <a:stCxn id="17" idx="3"/>
              </p:cNvCxnSpPr>
              <p:nvPr/>
            </p:nvCxnSpPr>
            <p:spPr>
              <a:xfrm flipV="1">
                <a:off x="4657725" y="2263150"/>
                <a:ext cx="0" cy="6375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5" name="Straight Connector 7204"/>
              <p:cNvCxnSpPr/>
              <p:nvPr/>
            </p:nvCxnSpPr>
            <p:spPr>
              <a:xfrm flipH="1">
                <a:off x="3128963" y="2263150"/>
                <a:ext cx="152876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9" name="Straight Connector 7208"/>
              <p:cNvCxnSpPr/>
              <p:nvPr/>
            </p:nvCxnSpPr>
            <p:spPr>
              <a:xfrm flipV="1">
                <a:off x="3128963" y="1826419"/>
                <a:ext cx="0" cy="4367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1" name="Elbow Connector 7210"/>
              <p:cNvCxnSpPr>
                <a:endCxn id="7172" idx="0"/>
              </p:cNvCxnSpPr>
              <p:nvPr/>
            </p:nvCxnSpPr>
            <p:spPr>
              <a:xfrm>
                <a:off x="3128963" y="1826419"/>
                <a:ext cx="2759643" cy="478852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3" name="Straight Connector 7212"/>
              <p:cNvCxnSpPr>
                <a:stCxn id="29" idx="1"/>
              </p:cNvCxnSpPr>
              <p:nvPr/>
            </p:nvCxnSpPr>
            <p:spPr>
              <a:xfrm>
                <a:off x="2343042" y="5250344"/>
                <a:ext cx="1" cy="231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5" name="Straight Connector 7214"/>
              <p:cNvCxnSpPr/>
              <p:nvPr/>
            </p:nvCxnSpPr>
            <p:spPr>
              <a:xfrm>
                <a:off x="2343043" y="5491163"/>
                <a:ext cx="6478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7" name="Straight Connector 7216"/>
              <p:cNvCxnSpPr/>
              <p:nvPr/>
            </p:nvCxnSpPr>
            <p:spPr>
              <a:xfrm>
                <a:off x="2990850" y="5481638"/>
                <a:ext cx="0" cy="4238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9" name="Straight Connector 7218"/>
              <p:cNvCxnSpPr/>
              <p:nvPr/>
            </p:nvCxnSpPr>
            <p:spPr>
              <a:xfrm>
                <a:off x="2990850" y="5915025"/>
                <a:ext cx="27146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1" name="Straight Connector 7220"/>
              <p:cNvCxnSpPr/>
              <p:nvPr/>
            </p:nvCxnSpPr>
            <p:spPr>
              <a:xfrm flipV="1">
                <a:off x="5700713" y="5448300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3" name="Straight Connector 7222"/>
              <p:cNvCxnSpPr>
                <a:stCxn id="30" idx="1"/>
              </p:cNvCxnSpPr>
              <p:nvPr/>
            </p:nvCxnSpPr>
            <p:spPr>
              <a:xfrm>
                <a:off x="3779712" y="5250344"/>
                <a:ext cx="2" cy="231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5" name="Straight Connector 7224"/>
              <p:cNvCxnSpPr/>
              <p:nvPr/>
            </p:nvCxnSpPr>
            <p:spPr>
              <a:xfrm flipH="1">
                <a:off x="3128963" y="5481638"/>
                <a:ext cx="6400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7" name="Straight Connector 7226"/>
              <p:cNvCxnSpPr/>
              <p:nvPr/>
            </p:nvCxnSpPr>
            <p:spPr>
              <a:xfrm>
                <a:off x="3128963" y="5481638"/>
                <a:ext cx="0" cy="3524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9" name="Straight Connector 7228"/>
              <p:cNvCxnSpPr/>
              <p:nvPr/>
            </p:nvCxnSpPr>
            <p:spPr>
              <a:xfrm>
                <a:off x="3128963" y="5838825"/>
                <a:ext cx="231933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1" name="Straight Connector 7230"/>
              <p:cNvCxnSpPr/>
              <p:nvPr/>
            </p:nvCxnSpPr>
            <p:spPr>
              <a:xfrm flipV="1">
                <a:off x="5462588" y="5448300"/>
                <a:ext cx="0" cy="385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3" name="Elbow Connector 7232"/>
              <p:cNvCxnSpPr>
                <a:stCxn id="7183" idx="3"/>
              </p:cNvCxnSpPr>
              <p:nvPr/>
            </p:nvCxnSpPr>
            <p:spPr>
              <a:xfrm>
                <a:off x="6580277" y="4950915"/>
                <a:ext cx="582591" cy="497385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5" name="Elbow Connector 7234"/>
              <p:cNvCxnSpPr>
                <a:stCxn id="57" idx="2"/>
                <a:endCxn id="8" idx="2"/>
              </p:cNvCxnSpPr>
              <p:nvPr/>
            </p:nvCxnSpPr>
            <p:spPr>
              <a:xfrm rot="5400000" flipH="1" flipV="1">
                <a:off x="8974553" y="4110669"/>
                <a:ext cx="535746" cy="1863403"/>
              </a:xfrm>
              <a:prstGeom prst="bentConnector3">
                <a:avLst>
                  <a:gd name="adj1" fmla="val 1"/>
                </a:avLst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9" name="Elbow Connector 7238"/>
              <p:cNvCxnSpPr>
                <a:stCxn id="7169" idx="3"/>
                <a:endCxn id="8" idx="0"/>
              </p:cNvCxnSpPr>
              <p:nvPr/>
            </p:nvCxnSpPr>
            <p:spPr>
              <a:xfrm>
                <a:off x="7762875" y="2992335"/>
                <a:ext cx="2411253" cy="148959"/>
              </a:xfrm>
              <a:prstGeom prst="bentConnector2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40" name="Picture 4" descr="http://pngimg.com/uploads/bluetooth/bluetooth_PNG72.png"/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8468439" y="2658855"/>
                <a:ext cx="333375" cy="333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41" name="Picture 7240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3901" y="5301556"/>
                <a:ext cx="306299" cy="306299"/>
              </a:xfrm>
              <a:prstGeom prst="rect">
                <a:avLst/>
              </a:prstGeom>
            </p:spPr>
          </p:pic>
          <p:sp>
            <p:nvSpPr>
              <p:cNvPr id="7242" name="TextBox 7241"/>
              <p:cNvSpPr txBox="1"/>
              <p:nvPr/>
            </p:nvSpPr>
            <p:spPr>
              <a:xfrm>
                <a:off x="1151844" y="5667391"/>
                <a:ext cx="17008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Environmental chamber</a:t>
                </a:r>
                <a:endParaRPr lang="en-US" sz="2000" dirty="0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1957298" y="3224190"/>
                <a:ext cx="20671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Soil column for ER</a:t>
                </a:r>
                <a:endParaRPr lang="en-US" sz="2000" dirty="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1428787" y="4091999"/>
                <a:ext cx="31241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Soil column for temperature</a:t>
                </a:r>
                <a:endParaRPr lang="en-US" sz="2000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100693" y="3246774"/>
                <a:ext cx="12288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Resistivity</a:t>
                </a:r>
                <a:endParaRPr lang="en-US" sz="2000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8801814" y="2605548"/>
                <a:ext cx="31005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Connect to PC via Bluetooth</a:t>
                </a:r>
                <a:endParaRPr lang="en-US" sz="2000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8801814" y="5528096"/>
                <a:ext cx="2609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Connect to PC via Wi-Fi</a:t>
                </a:r>
                <a:endParaRPr lang="en-US" sz="2000" dirty="0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6924976" y="5488176"/>
                <a:ext cx="15937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Wi-Fi modem</a:t>
                </a:r>
                <a:endParaRPr lang="en-US" sz="2000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045700" y="4165026"/>
                <a:ext cx="13800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Data logger</a:t>
                </a:r>
                <a:endParaRPr lang="en-US" sz="20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917526" y="1649729"/>
                <a:ext cx="4644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Note: electrical resistivity and temperature testing can be done continuously.</a:t>
                </a:r>
                <a:endParaRPr lang="en-US" sz="2000" dirty="0"/>
              </a:p>
            </p:txBody>
          </p:sp>
        </p:grpSp>
      </p:grpSp>
      <p:sp>
        <p:nvSpPr>
          <p:cNvPr id="80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2.6 Frozen Soil Testing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5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35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5999" y="1752600"/>
            <a:ext cx="6253933" cy="4343400"/>
          </a:xfrm>
        </p:spPr>
        <p:txBody>
          <a:bodyPr/>
          <a:lstStyle/>
          <a:p>
            <a:r>
              <a:rPr lang="en-US" dirty="0"/>
              <a:t>Integrate environmental chamber and thermal couples</a:t>
            </a:r>
          </a:p>
          <a:p>
            <a:r>
              <a:rPr lang="en-US" dirty="0"/>
              <a:t>Three </a:t>
            </a:r>
            <a:r>
              <a:rPr lang="en-US" dirty="0" smtClean="0"/>
              <a:t>points for temperature testing: </a:t>
            </a:r>
            <a:r>
              <a:rPr lang="en-US" dirty="0"/>
              <a:t>inside soil column (T1, T2); </a:t>
            </a:r>
            <a:r>
              <a:rPr lang="en-US" dirty="0" smtClean="0"/>
              <a:t>within the chamber (Q1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CA81FB7-6653-4D3E-A6E0-AB855397B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110971"/>
              </p:ext>
            </p:extLst>
          </p:nvPr>
        </p:nvGraphicFramePr>
        <p:xfrm>
          <a:off x="7130971" y="1752599"/>
          <a:ext cx="4758096" cy="4343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Graph" r:id="rId3" imgW="3114360" imgH="2842560" progId="Origin50.Graph">
                  <p:embed/>
                </p:oleObj>
              </mc:Choice>
              <mc:Fallback>
                <p:oleObj name="Graph" r:id="rId3" imgW="3114360" imgH="2842560" progId="Origin50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CA81FB7-6653-4D3E-A6E0-AB855397B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0971" y="1752599"/>
                        <a:ext cx="4758096" cy="4343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, cabinet, open, oven&#10;&#10;Description automatically generated">
            <a:extLst>
              <a:ext uri="{FF2B5EF4-FFF2-40B4-BE49-F238E27FC236}">
                <a16:creationId xmlns:a16="http://schemas.microsoft.com/office/drawing/2014/main" id="{87707710-1565-4600-92AF-03907EA23C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6" r="22251" b="20308"/>
          <a:stretch/>
        </p:blipFill>
        <p:spPr>
          <a:xfrm rot="5400000">
            <a:off x="4724292" y="3942961"/>
            <a:ext cx="1847979" cy="2459384"/>
          </a:xfrm>
          <a:prstGeom prst="rect">
            <a:avLst/>
          </a:prstGeom>
        </p:spPr>
      </p:pic>
      <p:pic>
        <p:nvPicPr>
          <p:cNvPr id="7" name="Picture 6" descr="picture" title="test">
            <a:extLst>
              <a:ext uri="{FF2B5EF4-FFF2-40B4-BE49-F238E27FC236}">
                <a16:creationId xmlns:a16="http://schemas.microsoft.com/office/drawing/2014/main" id="{60CC88D2-E739-4EDE-98F9-5904325B9D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 r="27598" b="-1"/>
          <a:stretch/>
        </p:blipFill>
        <p:spPr>
          <a:xfrm>
            <a:off x="1016000" y="4240966"/>
            <a:ext cx="3310227" cy="1855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0518" y="3878688"/>
            <a:ext cx="264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Connecting soil column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40138" y="3865742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logger</a:t>
            </a:r>
          </a:p>
        </p:txBody>
      </p:sp>
      <p:sp>
        <p:nvSpPr>
          <p:cNvPr id="11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2.7 Temperature Evolution (one soil column)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68693" y="6178034"/>
            <a:ext cx="352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Note: Further calibration is needed.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236208" y="512064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69152" y="548335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57928" y="594664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39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934585"/>
            <a:ext cx="5176570" cy="3505200"/>
          </a:xfrm>
        </p:spPr>
        <p:txBody>
          <a:bodyPr>
            <a:normAutofit/>
          </a:bodyPr>
          <a:lstStyle/>
          <a:p>
            <a:r>
              <a:rPr lang="en-US" dirty="0" smtClean="0"/>
              <a:t>S = 20%, soil freezes faster. </a:t>
            </a:r>
          </a:p>
          <a:p>
            <a:r>
              <a:rPr lang="en-US" dirty="0" smtClean="0"/>
              <a:t>S = 80%, phase change transition is more evident. </a:t>
            </a:r>
          </a:p>
          <a:p>
            <a:r>
              <a:rPr lang="en-US" dirty="0" smtClean="0"/>
              <a:t>Moist soil requires high energy input to further freeze. </a:t>
            </a:r>
          </a:p>
        </p:txBody>
      </p:sp>
      <p:graphicFrame>
        <p:nvGraphicFramePr>
          <p:cNvPr id="6" name="Char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41458419"/>
              </p:ext>
            </p:extLst>
          </p:nvPr>
        </p:nvGraphicFramePr>
        <p:xfrm>
          <a:off x="6037655" y="1934585"/>
          <a:ext cx="5857961" cy="424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2.7 Temperature Evolution (two soil columns)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37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0588" y="3796124"/>
            <a:ext cx="4424719" cy="2613729"/>
          </a:xfrm>
        </p:spPr>
        <p:txBody>
          <a:bodyPr>
            <a:noAutofit/>
          </a:bodyPr>
          <a:lstStyle/>
          <a:p>
            <a:r>
              <a:rPr lang="en-US" sz="2400" dirty="0" smtClean="0"/>
              <a:t>ER increases with the decreasing temperature following a non-linear trend.</a:t>
            </a:r>
          </a:p>
          <a:p>
            <a:r>
              <a:rPr lang="en-US" sz="2400" dirty="0" smtClean="0"/>
              <a:t>The evolution of ER at extremely low temperature (T &lt; -20°C) requires further investigations. </a:t>
            </a:r>
            <a:endParaRPr lang="en-US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C3A5686-A1FA-4285-A3A0-93E9D858A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304345"/>
              </p:ext>
            </p:extLst>
          </p:nvPr>
        </p:nvGraphicFramePr>
        <p:xfrm>
          <a:off x="754958" y="1752599"/>
          <a:ext cx="6725631" cy="487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A picture containing indoor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8" t="30261" r="21844" b="21274"/>
          <a:stretch/>
        </p:blipFill>
        <p:spPr bwMode="auto">
          <a:xfrm>
            <a:off x="8303829" y="1752599"/>
            <a:ext cx="3075371" cy="1856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2.8 Temperature and ER Evolutions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80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60E48-F776-4100-94AF-BA897CFEB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38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F075D-53E1-4DD0-9CCF-D480A1EB2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05708337"/>
              </p:ext>
            </p:extLst>
          </p:nvPr>
        </p:nvGraphicFramePr>
        <p:xfrm>
          <a:off x="1016000" y="1597491"/>
          <a:ext cx="10363200" cy="4498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2.9 Next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09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2.9 Next Step</a:t>
            </a:r>
            <a:endParaRPr lang="en-US" dirty="0"/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D3137BD0-3302-486D-B9BD-DD90C95B6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61570"/>
              </p:ext>
            </p:extLst>
          </p:nvPr>
        </p:nvGraphicFramePr>
        <p:xfrm>
          <a:off x="851026" y="2001636"/>
          <a:ext cx="490697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288">
                  <a:extLst>
                    <a:ext uri="{9D8B030D-6E8A-4147-A177-3AD203B41FA5}">
                      <a16:colId xmlns:a16="http://schemas.microsoft.com/office/drawing/2014/main" val="610262621"/>
                    </a:ext>
                  </a:extLst>
                </a:gridCol>
                <a:gridCol w="2212647">
                  <a:extLst>
                    <a:ext uri="{9D8B030D-6E8A-4147-A177-3AD203B41FA5}">
                      <a16:colId xmlns:a16="http://schemas.microsoft.com/office/drawing/2014/main" val="1995594381"/>
                    </a:ext>
                  </a:extLst>
                </a:gridCol>
                <a:gridCol w="1893043">
                  <a:extLst>
                    <a:ext uri="{9D8B030D-6E8A-4147-A177-3AD203B41FA5}">
                      <a16:colId xmlns:a16="http://schemas.microsoft.com/office/drawing/2014/main" val="21061873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Test </a:t>
                      </a:r>
                      <a:r>
                        <a:rPr lang="en-US" sz="1400" b="1" dirty="0" smtClean="0"/>
                        <a:t>Set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Water Content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Bulk </a:t>
                      </a:r>
                      <a:r>
                        <a:rPr lang="en-US" sz="1400" b="1" dirty="0" smtClean="0"/>
                        <a:t>density (g/cm</a:t>
                      </a:r>
                      <a:r>
                        <a:rPr lang="en-US" sz="1400" b="1" baseline="30000" dirty="0" smtClean="0"/>
                        <a:t>3</a:t>
                      </a:r>
                      <a:r>
                        <a:rPr lang="en-US" sz="1400" b="1" dirty="0" smtClean="0"/>
                        <a:t>)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782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6.5% (20% saturation)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1.65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797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7.5%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1.75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5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1.85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665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1.75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108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16.5%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1.65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1627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1.65, 1.45, 1.25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045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1.45, 1.25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572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26%</a:t>
                      </a:r>
                      <a:r>
                        <a:rPr lang="en-US" sz="14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(80% saturation)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1.45, 1.25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348042"/>
                  </a:ext>
                </a:extLst>
              </a:tr>
            </a:tbl>
          </a:graphicData>
        </a:graphic>
      </p:graphicFrame>
      <p:graphicFrame>
        <p:nvGraphicFramePr>
          <p:cNvPr id="15" name="Chart 1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55606578"/>
              </p:ext>
            </p:extLst>
          </p:nvPr>
        </p:nvGraphicFramePr>
        <p:xfrm>
          <a:off x="7297092" y="1623550"/>
          <a:ext cx="4082107" cy="2679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297092" y="4208630"/>
            <a:ext cx="467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Standard compaction curve of Clayey Sand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482666" y="1647750"/>
            <a:ext cx="35750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*Number </a:t>
            </a:r>
            <a:r>
              <a:rPr lang="en-US" sz="1600" dirty="0"/>
              <a:t>of replicates n = </a:t>
            </a:r>
            <a:r>
              <a:rPr lang="en-US" sz="1600" dirty="0" smtClean="0"/>
              <a:t>3 (COV &lt; 10%)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851026" y="5009879"/>
            <a:ext cx="97942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Thermal paths: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Temperature decreases from room temperature to </a:t>
            </a:r>
            <a:r>
              <a:rPr lang="en-US" sz="2400" dirty="0"/>
              <a:t>-</a:t>
            </a:r>
            <a:r>
              <a:rPr lang="en-US" sz="2400" dirty="0" smtClean="0"/>
              <a:t>40°C,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Temperature is maintained at low temperature levels (-20°C, -40°C).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Temperature increases to room temperature after freezing.   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51026" y="1638938"/>
            <a:ext cx="2750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Sample preparation matrix: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77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cs typeface="Arial" panose="020B0604020202020204" pitchFamily="34" charset="0"/>
              </a:rPr>
              <a:t>Statement and Background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Research Progress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85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2.9 Next Step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89048" y="1815152"/>
            <a:ext cx="9206102" cy="3998792"/>
            <a:chOff x="433700" y="1815152"/>
            <a:chExt cx="9206102" cy="39987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700" y="2019867"/>
              <a:ext cx="6745023" cy="379407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9196" y="1815152"/>
              <a:ext cx="2630606" cy="3507475"/>
            </a:xfrm>
            <a:prstGeom prst="rect">
              <a:avLst/>
            </a:prstGeom>
          </p:spPr>
        </p:pic>
        <p:sp>
          <p:nvSpPr>
            <p:cNvPr id="5" name="Right Arrow 4"/>
            <p:cNvSpPr/>
            <p:nvPr/>
          </p:nvSpPr>
          <p:spPr>
            <a:xfrm rot="20658630">
              <a:off x="3810136" y="3013023"/>
              <a:ext cx="2934269" cy="43331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1151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4611803" y="2989291"/>
            <a:ext cx="7059698" cy="3316689"/>
            <a:chOff x="-614178" y="-33117"/>
            <a:chExt cx="12346598" cy="5800506"/>
          </a:xfrm>
        </p:grpSpPr>
        <p:sp>
          <p:nvSpPr>
            <p:cNvPr id="2" name="Cube 1"/>
            <p:cNvSpPr/>
            <p:nvPr/>
          </p:nvSpPr>
          <p:spPr>
            <a:xfrm>
              <a:off x="1495425" y="1400175"/>
              <a:ext cx="3743325" cy="3743325"/>
            </a:xfrm>
            <a:prstGeom prst="cub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/>
            <p:cNvSpPr/>
            <p:nvPr/>
          </p:nvSpPr>
          <p:spPr>
            <a:xfrm>
              <a:off x="7019925" y="1400174"/>
              <a:ext cx="3743325" cy="3743325"/>
            </a:xfrm>
            <a:prstGeom prst="cub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5414" y="5143500"/>
              <a:ext cx="3604692" cy="623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Electrical resistivity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57937" y="5135689"/>
              <a:ext cx="4774483" cy="623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Electromagnetic induction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581275" y="990600"/>
              <a:ext cx="1152525" cy="1114425"/>
              <a:chOff x="2581275" y="990600"/>
              <a:chExt cx="1152525" cy="111442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581275" y="990600"/>
                <a:ext cx="0" cy="1114425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733800" y="990600"/>
                <a:ext cx="0" cy="1114425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043457" y="638175"/>
              <a:ext cx="1152525" cy="1114425"/>
              <a:chOff x="2581275" y="990600"/>
              <a:chExt cx="1152525" cy="11144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2581275" y="990600"/>
                <a:ext cx="0" cy="1114425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3733800" y="990600"/>
                <a:ext cx="0" cy="1114425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69838" y="-33117"/>
              <a:ext cx="351891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Arrays of electrodes for mapping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62692" y="606645"/>
              <a:ext cx="1504950" cy="489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/>
            <p:cNvCxnSpPr>
              <a:stCxn id="15" idx="1"/>
            </p:cNvCxnSpPr>
            <p:nvPr/>
          </p:nvCxnSpPr>
          <p:spPr>
            <a:xfrm rot="10800000" flipV="1">
              <a:off x="7526704" y="851343"/>
              <a:ext cx="535989" cy="986982"/>
            </a:xfrm>
            <a:prstGeom prst="bentConnector2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3"/>
            </p:cNvCxnSpPr>
            <p:nvPr/>
          </p:nvCxnSpPr>
          <p:spPr>
            <a:xfrm>
              <a:off x="9567642" y="851343"/>
              <a:ext cx="690342" cy="105694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8162925" y="1276350"/>
              <a:ext cx="142875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569471" y="1285875"/>
              <a:ext cx="36146" cy="358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918648" y="1276350"/>
              <a:ext cx="143728" cy="368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267825" y="1219864"/>
              <a:ext cx="299817" cy="425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706593" y="2022582"/>
              <a:ext cx="256308" cy="478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8486775" y="2083023"/>
              <a:ext cx="82696" cy="6411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215504" y="2028989"/>
              <a:ext cx="259351" cy="749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744076" y="1949005"/>
              <a:ext cx="606570" cy="8513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691798" y="16890"/>
              <a:ext cx="2857293" cy="645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HFEMI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941502" y="3138486"/>
              <a:ext cx="1678218" cy="547688"/>
              <a:chOff x="1941502" y="3138486"/>
              <a:chExt cx="1678218" cy="547688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1941502" y="3138486"/>
                <a:ext cx="600075" cy="509589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3019645" y="3176585"/>
                <a:ext cx="600075" cy="509589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941502" y="3936201"/>
              <a:ext cx="1678218" cy="547688"/>
              <a:chOff x="1941502" y="3138486"/>
              <a:chExt cx="1678218" cy="547688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1941502" y="3138486"/>
                <a:ext cx="600075" cy="509589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3019645" y="3176585"/>
                <a:ext cx="600075" cy="509589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-614178" y="4420585"/>
              <a:ext cx="4712107" cy="645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Electrodes on side walls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476750" y="2719385"/>
              <a:ext cx="1503632" cy="419100"/>
              <a:chOff x="4476750" y="2719385"/>
              <a:chExt cx="1503632" cy="4191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4476750" y="3138485"/>
                <a:ext cx="1122632" cy="0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857750" y="2719385"/>
                <a:ext cx="1122632" cy="0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4544633" y="3648075"/>
              <a:ext cx="1503632" cy="419100"/>
              <a:chOff x="4476750" y="2719385"/>
              <a:chExt cx="1503632" cy="4191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4476750" y="3138485"/>
                <a:ext cx="1122632" cy="0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857750" y="2719385"/>
                <a:ext cx="1122632" cy="0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60D82-1A2E-446C-A661-F37655ED3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0670" y="1781390"/>
            <a:ext cx="111760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Two </a:t>
            </a:r>
            <a:r>
              <a:rPr lang="en-US" dirty="0"/>
              <a:t>boxes with identical settings of soil structure</a:t>
            </a:r>
          </a:p>
          <a:p>
            <a:r>
              <a:rPr lang="en-US" dirty="0"/>
              <a:t>Correlate </a:t>
            </a:r>
            <a:r>
              <a:rPr lang="en-US" dirty="0" smtClean="0"/>
              <a:t>ER </a:t>
            </a:r>
            <a:r>
              <a:rPr lang="en-US" dirty="0"/>
              <a:t>results </a:t>
            </a:r>
            <a:r>
              <a:rPr lang="en-US" dirty="0" smtClean="0"/>
              <a:t>between </a:t>
            </a:r>
            <a:r>
              <a:rPr lang="en-US" dirty="0"/>
              <a:t>EMI and </a:t>
            </a:r>
            <a:r>
              <a:rPr lang="en-US" dirty="0" smtClean="0"/>
              <a:t>ERT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971862155"/>
              </p:ext>
            </p:extLst>
          </p:nvPr>
        </p:nvGraphicFramePr>
        <p:xfrm>
          <a:off x="-603083" y="2821374"/>
          <a:ext cx="5573061" cy="371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Left-Right Arrow 16"/>
          <p:cNvSpPr/>
          <p:nvPr/>
        </p:nvSpPr>
        <p:spPr>
          <a:xfrm>
            <a:off x="8247373" y="3823485"/>
            <a:ext cx="628696" cy="2505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2.9 Next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43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Research Progress – Task 3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3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Task 3 EMI Development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5B6A16-F65A-4D6B-86C1-1E273817BFFF}"/>
              </a:ext>
            </a:extLst>
          </p:cNvPr>
          <p:cNvSpPr txBox="1">
            <a:spLocks/>
          </p:cNvSpPr>
          <p:nvPr/>
        </p:nvSpPr>
        <p:spPr>
          <a:xfrm>
            <a:off x="843379" y="1709928"/>
            <a:ext cx="10535821" cy="43623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prstClr val="black"/>
                </a:solidFill>
              </a:rPr>
              <a:t>The iFrost system consists of a transmitter and receiver coil to send and receive electromagnetic signals to and from the soil.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prstClr val="black"/>
                </a:solidFill>
              </a:rPr>
              <a:t>When the transmitter sends a primary field to the soil, any conductive body within range of the primary field will generate eddy currents in response to the signal.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prstClr val="black"/>
                </a:solidFill>
              </a:rPr>
              <a:t>This creates a secondary field that the receiver must read and filter out of the primary field.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prstClr val="black"/>
                </a:solidFill>
              </a:rPr>
              <a:t>The measured secondary field directly corresponds to the conductivity of the object below the soil.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3194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Task 3 EMI Development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10844-782F-4C15-A0EC-69357D46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52" y="1677257"/>
            <a:ext cx="9401452" cy="4554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3678FE-FA54-4BF7-A277-CAB63215C5FE}"/>
              </a:ext>
            </a:extLst>
          </p:cNvPr>
          <p:cNvSpPr/>
          <p:nvPr/>
        </p:nvSpPr>
        <p:spPr>
          <a:xfrm>
            <a:off x="4867949" y="5892948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Transmitter Schematic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Courtesy of CRREL</a:t>
            </a:r>
          </a:p>
        </p:txBody>
      </p:sp>
    </p:spTree>
    <p:extLst>
      <p:ext uri="{BB962C8B-B14F-4D97-AF65-F5344CB8AC3E}">
        <p14:creationId xmlns:p14="http://schemas.microsoft.com/office/powerpoint/2010/main" val="221975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Task 3 EMI Development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36464-E4E2-4E46-90FC-81FC3232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68" y="1698117"/>
            <a:ext cx="9144000" cy="46430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33FAC1-7113-43B8-BADE-2287EC813FD6}"/>
              </a:ext>
            </a:extLst>
          </p:cNvPr>
          <p:cNvSpPr/>
          <p:nvPr/>
        </p:nvSpPr>
        <p:spPr>
          <a:xfrm>
            <a:off x="6989064" y="5664030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Receiver Schematic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Courtesy of CRREL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2163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Task 3 EMI Development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16AE1-1B6F-4EC6-91B1-F38E49B1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4" y="1708719"/>
            <a:ext cx="8722023" cy="41384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828A19-03EC-4545-A0D4-1F3ECCDF03CA}"/>
              </a:ext>
            </a:extLst>
          </p:cNvPr>
          <p:cNvSpPr/>
          <p:nvPr/>
        </p:nvSpPr>
        <p:spPr>
          <a:xfrm>
            <a:off x="3149600" y="5952292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Receiver Boom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Courtesy of CRREL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8406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47</a:t>
            </a:fld>
            <a:endParaRPr lang="en-US"/>
          </a:p>
        </p:txBody>
      </p:sp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Task 3 EMI Development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8016B-E12A-4F54-81EF-12A1E5031062}"/>
              </a:ext>
            </a:extLst>
          </p:cNvPr>
          <p:cNvSpPr txBox="1">
            <a:spLocks/>
          </p:cNvSpPr>
          <p:nvPr/>
        </p:nvSpPr>
        <p:spPr>
          <a:xfrm>
            <a:off x="838200" y="183673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prstClr val="black"/>
                </a:solidFill>
              </a:rPr>
              <a:t>Research Progress: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Constructed a transmitter coil and began testing its properties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3D printed a receiver coil form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Began development of a filter system using a lock-in amplifier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Advanced the CEE group’s measurement procedures by designing and building a 7.5 V power supply for the Miller 400D resistance meter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40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48</a:t>
            </a:fld>
            <a:endParaRPr lang="en-US"/>
          </a:p>
        </p:txBody>
      </p:sp>
      <p:sp>
        <p:nvSpPr>
          <p:cNvPr id="8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Task 3 EMI Development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8016B-E12A-4F54-81EF-12A1E5031062}"/>
              </a:ext>
            </a:extLst>
          </p:cNvPr>
          <p:cNvSpPr txBox="1">
            <a:spLocks/>
          </p:cNvSpPr>
          <p:nvPr/>
        </p:nvSpPr>
        <p:spPr>
          <a:xfrm>
            <a:off x="838200" y="183673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prstClr val="black"/>
                </a:solidFill>
              </a:rPr>
              <a:t>Future Work: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Design an accurate filtering system for the receiver using a </a:t>
            </a:r>
            <a:r>
              <a:rPr lang="en-US" dirty="0" smtClean="0">
                <a:solidFill>
                  <a:prstClr val="black"/>
                </a:solidFill>
              </a:rPr>
              <a:t>lock-in amplifier</a:t>
            </a:r>
            <a:endParaRPr lang="en-US" dirty="0">
              <a:solidFill>
                <a:prstClr val="black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Finish construction of the </a:t>
            </a:r>
            <a:r>
              <a:rPr lang="en-US" dirty="0" smtClean="0">
                <a:solidFill>
                  <a:prstClr val="black"/>
                </a:solidFill>
              </a:rPr>
              <a:t>receiver</a:t>
            </a:r>
            <a:endParaRPr lang="en-US" dirty="0">
              <a:solidFill>
                <a:prstClr val="black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Determine optimal method for switching between </a:t>
            </a:r>
            <a:r>
              <a:rPr lang="en-US" dirty="0" smtClean="0">
                <a:solidFill>
                  <a:prstClr val="black"/>
                </a:solidFill>
              </a:rPr>
              <a:t>capacitors </a:t>
            </a:r>
            <a:r>
              <a:rPr lang="en-US" dirty="0">
                <a:solidFill>
                  <a:prstClr val="black"/>
                </a:solidFill>
              </a:rPr>
              <a:t>on the transmitter circuit in order to allow for a 	wide variety of frequencies to be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5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Research Progress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cs typeface="Arial" panose="020B0604020202020204" pitchFamily="34" charset="0"/>
              </a:rPr>
              <a:t>Project </a:t>
            </a:r>
            <a:r>
              <a:rPr lang="en-US" sz="3600" dirty="0">
                <a:cs typeface="Arial" panose="020B0604020202020204" pitchFamily="34" charset="0"/>
              </a:rPr>
              <a:t>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37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612408" cy="4343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 smtClean="0"/>
              <a:t>The characterization of permafrost is critical to infrastructure construction in cold regions.  </a:t>
            </a:r>
            <a:endParaRPr lang="en-US" sz="30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 smtClean="0"/>
              <a:t>Most existing soil inspection techniques are high-cost, labor-intensive, destructive, or inaccurate. </a:t>
            </a:r>
            <a:endParaRPr lang="en-US" sz="3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2888" y="674914"/>
            <a:ext cx="9841423" cy="903514"/>
          </a:xfrm>
        </p:spPr>
        <p:txBody>
          <a:bodyPr>
            <a:noAutofit/>
          </a:bodyPr>
          <a:lstStyle/>
          <a:p>
            <a:r>
              <a:rPr lang="en-US" sz="4600" dirty="0" smtClean="0"/>
              <a:t>Problem Statement</a:t>
            </a:r>
            <a:endParaRPr lang="en-US" sz="4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047"/>
          <a:stretch/>
        </p:blipFill>
        <p:spPr>
          <a:xfrm>
            <a:off x="1552755" y="4180540"/>
            <a:ext cx="3392934" cy="1914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655" y="4180539"/>
            <a:ext cx="2895600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83" y="4180539"/>
            <a:ext cx="3197256" cy="19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47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Project Timeline</a:t>
            </a:r>
            <a:endParaRPr lang="en-US" sz="4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2589"/>
              </p:ext>
            </p:extLst>
          </p:nvPr>
        </p:nvGraphicFramePr>
        <p:xfrm>
          <a:off x="1016000" y="2180412"/>
          <a:ext cx="10565391" cy="3680783"/>
        </p:xfrm>
        <a:graphic>
          <a:graphicData uri="http://schemas.openxmlformats.org/drawingml/2006/table">
            <a:tbl>
              <a:tblPr firstRow="1" firstCol="1" bandRow="1"/>
              <a:tblGrid>
                <a:gridCol w="1140609">
                  <a:extLst>
                    <a:ext uri="{9D8B030D-6E8A-4147-A177-3AD203B41FA5}">
                      <a16:colId xmlns:a16="http://schemas.microsoft.com/office/drawing/2014/main" val="182285694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1421970816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879251239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2252612014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1164987079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4215430646"/>
                    </a:ext>
                  </a:extLst>
                </a:gridCol>
                <a:gridCol w="400320">
                  <a:extLst>
                    <a:ext uri="{9D8B030D-6E8A-4147-A177-3AD203B41FA5}">
                      <a16:colId xmlns:a16="http://schemas.microsoft.com/office/drawing/2014/main" val="3815528886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450345793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1439752769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496359793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957441867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266344681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317651291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885059866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3384056734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844182932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691853399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288753400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1598220735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59313379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1612399546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299556103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2419073544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1888658075"/>
                    </a:ext>
                  </a:extLst>
                </a:gridCol>
                <a:gridCol w="390159">
                  <a:extLst>
                    <a:ext uri="{9D8B030D-6E8A-4147-A177-3AD203B41FA5}">
                      <a16:colId xmlns:a16="http://schemas.microsoft.com/office/drawing/2014/main" val="1099556786"/>
                    </a:ext>
                  </a:extLst>
                </a:gridCol>
              </a:tblGrid>
              <a:tr h="52496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Task No.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2019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2020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35670"/>
                  </a:ext>
                </a:extLst>
              </a:tr>
              <a:tr h="612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246068"/>
                  </a:ext>
                </a:extLst>
              </a:tr>
              <a:tr h="35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1 Literature review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677283"/>
                  </a:ext>
                </a:extLst>
              </a:tr>
              <a:tr h="35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2 Lab test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932488"/>
                  </a:ext>
                </a:extLst>
              </a:tr>
              <a:tr h="35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Ifrost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 Mapper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572194"/>
                  </a:ext>
                </a:extLst>
              </a:tr>
              <a:tr h="35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300672"/>
                  </a:ext>
                </a:extLst>
              </a:tr>
              <a:tr h="35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963146"/>
                  </a:ext>
                </a:extLst>
              </a:tr>
              <a:tr h="355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772553"/>
                  </a:ext>
                </a:extLst>
              </a:tr>
            </a:tbl>
          </a:graphicData>
        </a:graphic>
      </p:graphicFrame>
      <p:sp>
        <p:nvSpPr>
          <p:cNvPr id="2" name="5-Point Star 1"/>
          <p:cNvSpPr/>
          <p:nvPr/>
        </p:nvSpPr>
        <p:spPr>
          <a:xfrm>
            <a:off x="4981432" y="3084394"/>
            <a:ext cx="191068" cy="177421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2254155" y="6162727"/>
            <a:ext cx="191068" cy="177421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45223" y="6079765"/>
            <a:ext cx="431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Develop proposal opportunities including NSF: Navigating the New Arctic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8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sz="2000" dirty="0" err="1"/>
              <a:t>Dobinski</a:t>
            </a:r>
            <a:r>
              <a:rPr lang="en-US" sz="2000" dirty="0"/>
              <a:t>, </a:t>
            </a:r>
            <a:r>
              <a:rPr lang="en-US" sz="2000" dirty="0" err="1"/>
              <a:t>Wojciech</a:t>
            </a:r>
            <a:r>
              <a:rPr lang="en-US" sz="2000" dirty="0"/>
              <a:t>. “Permafrost.” Earth-Science Reviews, vol. 108, no. 3-4, Oct. 2011, pp. 158–169., doi:10.1016/j.earscirev.2011.06.007.</a:t>
            </a:r>
          </a:p>
          <a:p>
            <a:pPr>
              <a:buNone/>
            </a:pPr>
            <a:r>
              <a:rPr lang="en-US" sz="2000" dirty="0" err="1"/>
              <a:t>Kadivar</a:t>
            </a:r>
            <a:r>
              <a:rPr lang="en-US" sz="2000" dirty="0"/>
              <a:t>, M. and K. N. </a:t>
            </a:r>
            <a:r>
              <a:rPr lang="en-US" sz="2000" dirty="0" err="1"/>
              <a:t>Manahiloh</a:t>
            </a:r>
            <a:r>
              <a:rPr lang="en-US" sz="2000" dirty="0"/>
              <a:t> (2019). "Revisiting parameters that dictate the mechanical behavior of frozen soils." Cold Regions Science and Technolog</a:t>
            </a:r>
            <a:r>
              <a:rPr lang="en-US" sz="2000" u="sng" dirty="0"/>
              <a:t>y</a:t>
            </a:r>
            <a:r>
              <a:rPr lang="en-US" sz="2000" dirty="0"/>
              <a:t> 163: 34-43.</a:t>
            </a:r>
          </a:p>
          <a:p>
            <a:pPr>
              <a:buNone/>
            </a:pPr>
            <a:r>
              <a:rPr lang="en-US" sz="2000" dirty="0"/>
              <a:t>Zhou, M., J. G. Wang, L. </a:t>
            </a:r>
            <a:r>
              <a:rPr lang="en-US" sz="2000" dirty="0" err="1"/>
              <a:t>Cai</a:t>
            </a:r>
            <a:r>
              <a:rPr lang="en-US" sz="2000" dirty="0"/>
              <a:t>, Y. D. Fan and Z. N. Zheng (2015). "Laboratory Investigations on Factors Affecting Soil Electrical Resistivity and the Measurement." </a:t>
            </a:r>
            <a:r>
              <a:rPr lang="en-US" sz="2000" dirty="0" err="1"/>
              <a:t>Ieee</a:t>
            </a:r>
            <a:r>
              <a:rPr lang="en-US" sz="2000" dirty="0"/>
              <a:t> Transactions on Industry Applications 51(6): 5358-5365.</a:t>
            </a:r>
          </a:p>
          <a:p>
            <a:pPr>
              <a:buNone/>
            </a:pPr>
            <a:r>
              <a:rPr lang="de-DE" sz="2000" dirty="0"/>
              <a:t>Florsch, N., &amp; Muhlach, F. d. r. (2018). </a:t>
            </a:r>
            <a:r>
              <a:rPr lang="de-DE" sz="2000" i="1" dirty="0"/>
              <a:t>Everyday applied geophysics</a:t>
            </a:r>
            <a:r>
              <a:rPr lang="nl-NL" sz="2000" dirty="0"/>
              <a:t>. London, UK; Oxford, UK: ISTE Press; Elsevier.</a:t>
            </a:r>
          </a:p>
          <a:p>
            <a:pPr>
              <a:buNone/>
            </a:pPr>
            <a:r>
              <a:rPr lang="en-US" sz="2000" dirty="0"/>
              <a:t>You, Y., Yu, Q., Pan, X., Wang, X. and </a:t>
            </a:r>
            <a:r>
              <a:rPr lang="en-US" sz="2000" dirty="0" err="1"/>
              <a:t>Guo</a:t>
            </a:r>
            <a:r>
              <a:rPr lang="en-US" sz="2000" dirty="0"/>
              <a:t>, L., 2013. Application of electrical resistivity tomography in investigating depth of permafrost base and permafrost structure in Tibetan Plateau. </a:t>
            </a:r>
            <a:r>
              <a:rPr lang="en-US" sz="2000" i="1" dirty="0"/>
              <a:t>Cold Regions Science and Technology</a:t>
            </a:r>
            <a:r>
              <a:rPr lang="en-US" sz="2000" dirty="0"/>
              <a:t>, </a:t>
            </a:r>
            <a:r>
              <a:rPr lang="en-US" sz="2000" i="1" dirty="0"/>
              <a:t>87</a:t>
            </a:r>
            <a:r>
              <a:rPr lang="en-US" sz="2000" dirty="0"/>
              <a:t>, pp.19-26.</a:t>
            </a:r>
          </a:p>
          <a:p>
            <a:pPr>
              <a:buNone/>
            </a:pPr>
            <a:r>
              <a:rPr lang="en-US" sz="2000" dirty="0"/>
              <a:t>Tian, Z. C., Ren, T. S., Kojima, Y., Lu, Y. L., Horton, R., and </a:t>
            </a:r>
            <a:r>
              <a:rPr lang="en-US" sz="2000" dirty="0" err="1"/>
              <a:t>Heitman</a:t>
            </a:r>
            <a:r>
              <a:rPr lang="en-US" sz="2000" dirty="0"/>
              <a:t>, J. L., 2017, An improved thermo-time domain reflectometry method for determination of ice contents in partially frozen soils: Journal of Hydrology, v. 555, p. 786-796.</a:t>
            </a:r>
          </a:p>
          <a:p>
            <a:pPr>
              <a:buNone/>
            </a:pPr>
            <a:r>
              <a:rPr lang="en-US" sz="2000" dirty="0" err="1"/>
              <a:t>Oldenborger</a:t>
            </a:r>
            <a:r>
              <a:rPr lang="en-US" sz="2000" dirty="0"/>
              <a:t>, G. A., and LeBlanc, A. M., 2018, Monitoring changes in unfrozen water content with electrical resistivity surveys in cold continuous permafrost: Geophysical Journal International, v. 215, no. 2, p. 965-977.</a:t>
            </a:r>
          </a:p>
          <a:p>
            <a:pPr>
              <a:buNone/>
            </a:pPr>
            <a:r>
              <a:rPr lang="en-US" sz="2000" dirty="0"/>
              <a:t>Glover, P. W. J. (2017). "A new theoretical interpretation of Archie's saturation exponent." Solid Earth, 8(4), 805-816.</a:t>
            </a:r>
          </a:p>
          <a:p>
            <a:pPr>
              <a:buNone/>
            </a:pPr>
            <a:r>
              <a:rPr lang="en-US" sz="2000" dirty="0" err="1"/>
              <a:t>Cavalcante</a:t>
            </a:r>
            <a:r>
              <a:rPr lang="en-US" sz="2000" dirty="0"/>
              <a:t> </a:t>
            </a:r>
            <a:r>
              <a:rPr lang="en-US" sz="2000" dirty="0" err="1"/>
              <a:t>Fraga</a:t>
            </a:r>
            <a:r>
              <a:rPr lang="en-US" sz="2000" dirty="0"/>
              <a:t>, L. H., </a:t>
            </a:r>
            <a:r>
              <a:rPr lang="en-US" sz="2000" dirty="0" err="1"/>
              <a:t>Schamper</a:t>
            </a:r>
            <a:r>
              <a:rPr lang="en-US" sz="2000" dirty="0"/>
              <a:t>, C., Noël, C., </a:t>
            </a:r>
            <a:r>
              <a:rPr lang="en-US" sz="2000" dirty="0" err="1"/>
              <a:t>Guérin</a:t>
            </a:r>
            <a:r>
              <a:rPr lang="en-US" sz="2000" dirty="0"/>
              <a:t>, R., and </a:t>
            </a:r>
            <a:r>
              <a:rPr lang="en-US" sz="2000" dirty="0" err="1"/>
              <a:t>Rejiba</a:t>
            </a:r>
            <a:r>
              <a:rPr lang="en-US" sz="2000" dirty="0"/>
              <a:t>, F., 2019, Geometrical characterization of urban fill by integrating the multi-receiver electromagnetic induction method and electrical resistivity tomography: A case study in Poitiers, France: European Journal of Soil Science, v. 70, no. 5, p. 1012-1024.</a:t>
            </a:r>
          </a:p>
          <a:p>
            <a:pPr>
              <a:buNone/>
            </a:pPr>
            <a:r>
              <a:rPr lang="en-US" sz="2000" dirty="0" err="1"/>
              <a:t>Kouchaki</a:t>
            </a:r>
            <a:r>
              <a:rPr lang="en-US" sz="2000" dirty="0"/>
              <a:t>, B. M., Bernhardt-Barry, M. L., Wood, C. M., and Moody, T. (2019). "A Laboratory Investigation of Factors Influencing the Electrical Resistivity of Different Soil Types." </a:t>
            </a:r>
            <a:r>
              <a:rPr lang="en-US" sz="2000" i="1" dirty="0" err="1"/>
              <a:t>Geotech</a:t>
            </a:r>
            <a:r>
              <a:rPr lang="en-US" sz="2000" i="1" dirty="0"/>
              <a:t> Test J</a:t>
            </a:r>
            <a:r>
              <a:rPr lang="en-US" sz="2000" dirty="0"/>
              <a:t>, 42(4), 829-853.</a:t>
            </a:r>
          </a:p>
          <a:p>
            <a:pPr>
              <a:buNone/>
            </a:pPr>
            <a:r>
              <a:rPr lang="en-US" sz="2100" dirty="0"/>
              <a:t>Palacky, G.V. (1987), Resistivity characteristics of geologic targets, in Electromagnetic Methods in Applied Geophysics, Vol 1, Theory, 1351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482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(continued)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662070"/>
            <a:ext cx="10363200" cy="4343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300" dirty="0"/>
              <a:t>Gold LW: Process of failure in ice. Canadian </a:t>
            </a:r>
            <a:r>
              <a:rPr lang="en-US" sz="1300" dirty="0" smtClean="0"/>
              <a:t>Geotechnical Journal </a:t>
            </a:r>
            <a:r>
              <a:rPr lang="en-US" sz="1300" dirty="0"/>
              <a:t>7 (1970) 405-413</a:t>
            </a:r>
            <a:r>
              <a:rPr lang="en-US" sz="1300" dirty="0" smtClean="0"/>
              <a:t>.</a:t>
            </a:r>
          </a:p>
          <a:p>
            <a:pPr>
              <a:buNone/>
            </a:pPr>
            <a:r>
              <a:rPr lang="en-US" sz="1300" dirty="0"/>
              <a:t>Arenson LU and Springman SM: </a:t>
            </a:r>
            <a:r>
              <a:rPr lang="en-US" sz="1300" dirty="0" err="1"/>
              <a:t>Triaxial</a:t>
            </a:r>
            <a:r>
              <a:rPr lang="en-US" sz="1300" dirty="0"/>
              <a:t> </a:t>
            </a:r>
            <a:r>
              <a:rPr lang="en-US" sz="1300" dirty="0" smtClean="0"/>
              <a:t>constant stress </a:t>
            </a:r>
            <a:r>
              <a:rPr lang="en-US" sz="1300" dirty="0"/>
              <a:t>and constant strain rate tests on </a:t>
            </a:r>
            <a:r>
              <a:rPr lang="en-US" sz="1300" dirty="0" err="1" smtClean="0"/>
              <a:t>icerich</a:t>
            </a:r>
            <a:r>
              <a:rPr lang="en-US" sz="1300" dirty="0" smtClean="0"/>
              <a:t> permafrost </a:t>
            </a:r>
            <a:r>
              <a:rPr lang="en-US" sz="1300" dirty="0"/>
              <a:t>samples. Canadian </a:t>
            </a:r>
            <a:r>
              <a:rPr lang="en-US" sz="1300" dirty="0" smtClean="0"/>
              <a:t>Geotechnical Journal </a:t>
            </a:r>
            <a:r>
              <a:rPr lang="en-US" sz="1300" dirty="0"/>
              <a:t>42 (</a:t>
            </a:r>
            <a:r>
              <a:rPr lang="en-US" sz="1300" dirty="0" smtClean="0"/>
              <a:t>2005a) </a:t>
            </a:r>
            <a:r>
              <a:rPr lang="en-US" sz="1300" dirty="0"/>
              <a:t>412-430</a:t>
            </a:r>
            <a:r>
              <a:rPr lang="en-US" sz="1300" dirty="0" smtClean="0"/>
              <a:t>.</a:t>
            </a:r>
          </a:p>
          <a:p>
            <a:pPr>
              <a:buNone/>
            </a:pPr>
            <a:r>
              <a:rPr lang="en-US" sz="1300" dirty="0" smtClean="0"/>
              <a:t>Anderson </a:t>
            </a:r>
            <a:r>
              <a:rPr lang="en-US" sz="1300" dirty="0"/>
              <a:t>DM and Tice AR: Predicting </a:t>
            </a:r>
            <a:r>
              <a:rPr lang="en-US" sz="1300" dirty="0" smtClean="0"/>
              <a:t>unfrozen water </a:t>
            </a:r>
            <a:r>
              <a:rPr lang="en-US" sz="1300" dirty="0"/>
              <a:t>content in frozen soils from surface </a:t>
            </a:r>
            <a:r>
              <a:rPr lang="en-US" sz="1300" dirty="0" smtClean="0"/>
              <a:t>area measurements</a:t>
            </a:r>
            <a:r>
              <a:rPr lang="en-US" sz="1300" dirty="0"/>
              <a:t>, Highway Research </a:t>
            </a:r>
            <a:r>
              <a:rPr lang="en-US" sz="1300" dirty="0" smtClean="0"/>
              <a:t>Record (1972</a:t>
            </a:r>
            <a:r>
              <a:rPr lang="en-US" sz="1300" dirty="0"/>
              <a:t>).</a:t>
            </a:r>
          </a:p>
          <a:p>
            <a:pPr>
              <a:buNone/>
            </a:pPr>
            <a:r>
              <a:rPr lang="en-US" sz="1300" dirty="0" smtClean="0"/>
              <a:t>Williams </a:t>
            </a:r>
            <a:r>
              <a:rPr lang="en-US" sz="1300" dirty="0"/>
              <a:t>PJ: Unfrozen water content of </a:t>
            </a:r>
            <a:r>
              <a:rPr lang="en-US" sz="1300" dirty="0" smtClean="0"/>
              <a:t>frozen soils </a:t>
            </a:r>
            <a:r>
              <a:rPr lang="en-US" sz="1300" dirty="0"/>
              <a:t>and soil moisture suction. Publications </a:t>
            </a:r>
            <a:r>
              <a:rPr lang="en-US" sz="1300" dirty="0" smtClean="0"/>
              <a:t>of the </a:t>
            </a:r>
            <a:r>
              <a:rPr lang="en-US" sz="1300" dirty="0"/>
              <a:t>Norwegian Geotechnical Institute 72 (</a:t>
            </a:r>
            <a:r>
              <a:rPr lang="en-US" sz="1300" dirty="0" smtClean="0"/>
              <a:t>1967) 11-26.</a:t>
            </a:r>
          </a:p>
          <a:p>
            <a:pPr>
              <a:buNone/>
            </a:pPr>
            <a:r>
              <a:rPr lang="en-US" sz="1300" dirty="0"/>
              <a:t>Arenson LU and Springman SM: </a:t>
            </a:r>
            <a:r>
              <a:rPr lang="en-US" sz="1300" dirty="0" smtClean="0"/>
              <a:t>Mathematical description </a:t>
            </a:r>
            <a:r>
              <a:rPr lang="en-US" sz="1300" dirty="0"/>
              <a:t>for the behaviour of ice-rich </a:t>
            </a:r>
            <a:r>
              <a:rPr lang="en-US" sz="1300" dirty="0" smtClean="0"/>
              <a:t>frozen soils </a:t>
            </a:r>
            <a:r>
              <a:rPr lang="en-US" sz="1300" dirty="0"/>
              <a:t>at temperatures close to zero </a:t>
            </a:r>
            <a:r>
              <a:rPr lang="en-US" sz="1300" dirty="0" smtClean="0"/>
              <a:t>centigrade. Canadian </a:t>
            </a:r>
            <a:r>
              <a:rPr lang="en-US" sz="1300" dirty="0"/>
              <a:t>Geotechnical Journal 42 (</a:t>
            </a:r>
            <a:r>
              <a:rPr lang="en-US" sz="1300" dirty="0" smtClean="0"/>
              <a:t>2005b) 431-442.</a:t>
            </a:r>
          </a:p>
          <a:p>
            <a:pPr>
              <a:buNone/>
            </a:pPr>
            <a:r>
              <a:rPr lang="en-US" sz="1300" dirty="0"/>
              <a:t>Li, </a:t>
            </a:r>
            <a:r>
              <a:rPr lang="en-US" sz="1300" dirty="0" err="1"/>
              <a:t>Haipeng</a:t>
            </a:r>
            <a:r>
              <a:rPr lang="en-US" sz="1300" dirty="0"/>
              <a:t>, </a:t>
            </a:r>
            <a:r>
              <a:rPr lang="en-US" sz="1300" dirty="0" err="1"/>
              <a:t>Zhaohui</a:t>
            </a:r>
            <a:r>
              <a:rPr lang="en-US" sz="1300" dirty="0"/>
              <a:t> Joey Yang, and </a:t>
            </a:r>
            <a:r>
              <a:rPr lang="en-US" sz="1300" dirty="0" err="1"/>
              <a:t>Jiahui</a:t>
            </a:r>
            <a:r>
              <a:rPr lang="en-US" sz="1300" dirty="0"/>
              <a:t> Wang. "Unfrozen water content of permafrost during thawing by the capacitance technique." Cold Regions Science and Technology 152 (2018): 15-22</a:t>
            </a:r>
            <a:r>
              <a:rPr lang="en-US" sz="1300" dirty="0" smtClean="0"/>
              <a:t>.</a:t>
            </a:r>
          </a:p>
          <a:p>
            <a:pPr>
              <a:buNone/>
            </a:pPr>
            <a:r>
              <a:rPr lang="en-US" sz="1300" dirty="0"/>
              <a:t>Patterson, D. E., and M. W. Smith. "Unfrozen water content in saline soils: results using time-domain reflectometry." Canadian Geotechnical Journal 22.1 (1985): 95-101</a:t>
            </a:r>
            <a:r>
              <a:rPr lang="en-US" sz="1300" dirty="0" smtClean="0"/>
              <a:t>.</a:t>
            </a:r>
          </a:p>
          <a:p>
            <a:pPr>
              <a:buNone/>
            </a:pPr>
            <a:r>
              <a:rPr lang="en-US" sz="1300" dirty="0"/>
              <a:t>Tang, Liyun, et al. "A resistivity model for testing unfrozen water content of frozen soil." </a:t>
            </a:r>
            <a:r>
              <a:rPr lang="en-US" sz="1300" i="1" dirty="0"/>
              <a:t>Cold Regions Science and Technology</a:t>
            </a:r>
            <a:r>
              <a:rPr lang="en-US" sz="1300" dirty="0"/>
              <a:t> 153 (2018): 55-63.</a:t>
            </a:r>
            <a:endParaRPr lang="en-US" sz="1300" dirty="0" smtClean="0"/>
          </a:p>
          <a:p>
            <a:pPr>
              <a:buNone/>
            </a:pPr>
            <a:r>
              <a:rPr lang="en-US" sz="1300" dirty="0"/>
              <a:t>Zhang, Mingyi, et al. "Experimental and numerical analyses of the thermo-mechanical stability of an embankment with shady and sunny slopes in a permafrost region." </a:t>
            </a:r>
            <a:r>
              <a:rPr lang="en-US" sz="1300" i="1" dirty="0"/>
              <a:t>Applied Thermal Engineering</a:t>
            </a:r>
            <a:r>
              <a:rPr lang="en-US" sz="1300" dirty="0"/>
              <a:t> 127 (2017): 1478-1487</a:t>
            </a:r>
            <a:r>
              <a:rPr lang="en-US" sz="1300" dirty="0" smtClean="0"/>
              <a:t>.</a:t>
            </a:r>
          </a:p>
          <a:p>
            <a:pPr>
              <a:buNone/>
            </a:pPr>
            <a:r>
              <a:rPr lang="en-US" sz="1300" dirty="0"/>
              <a:t>Anderson, Duwayne M., and Allen R. Tice. "Predicting unfrozen water contents in frozen soils from surface area measurements." </a:t>
            </a:r>
            <a:r>
              <a:rPr lang="en-US" sz="1300" i="1" dirty="0"/>
              <a:t>Highway research record</a:t>
            </a:r>
            <a:r>
              <a:rPr lang="en-US" sz="1300" dirty="0"/>
              <a:t> 393 (1972): 12-18</a:t>
            </a:r>
            <a:r>
              <a:rPr lang="en-US" sz="1300" dirty="0" smtClean="0"/>
              <a:t>.</a:t>
            </a:r>
          </a:p>
          <a:p>
            <a:pPr>
              <a:buNone/>
            </a:pPr>
            <a:r>
              <a:rPr lang="en-US" sz="1300" dirty="0"/>
              <a:t>Michalowski, Radoslaw L. "A constitutive model of saturated soils for frost heave simulations." </a:t>
            </a:r>
            <a:r>
              <a:rPr lang="en-US" sz="1300" i="1" dirty="0"/>
              <a:t>Cold regions science and technology</a:t>
            </a:r>
            <a:r>
              <a:rPr lang="en-US" sz="1300" dirty="0"/>
              <a:t> 22.1 (1993): 47-63.</a:t>
            </a:r>
          </a:p>
        </p:txBody>
      </p:sp>
    </p:spTree>
    <p:extLst>
      <p:ext uri="{BB962C8B-B14F-4D97-AF65-F5344CB8AC3E}">
        <p14:creationId xmlns:p14="http://schemas.microsoft.com/office/powerpoint/2010/main" val="499507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80256"/>
            <a:ext cx="12192000" cy="794932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8415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" y="2052828"/>
            <a:ext cx="12192000" cy="1600200"/>
          </a:xfrm>
        </p:spPr>
        <p:txBody>
          <a:bodyPr/>
          <a:lstStyle/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Appendix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363200" y="6629400"/>
            <a:ext cx="1828800" cy="228600"/>
          </a:xfrm>
        </p:spPr>
        <p:txBody>
          <a:bodyPr/>
          <a:lstStyle/>
          <a:p>
            <a:fld id="{19CC87D6-97E2-4C48-8179-C4C502B8E2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6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introduction to Archie’s law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= total electrical resistivity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 = tortuosity factor (models tortuosity of pore structure)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altLang="zh-CN" dirty="0" smtClean="0"/>
                  <a:t>= porosity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dirty="0" smtClean="0"/>
                  <a:t>cementation exponent (models how much pore network increases resistivity)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</m:sSubSup>
                  </m:oMath>
                </a14:m>
                <a:r>
                  <a:rPr lang="en-US" dirty="0" smtClean="0"/>
                  <a:t> = pore fluid saturation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= saturation exponent (models influence of non-conductive fluid (hydrocarbons) in pore space)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:r>
                  <a:rPr lang="en-US" dirty="0"/>
                  <a:t>electrical </a:t>
                </a:r>
                <a:r>
                  <a:rPr lang="en-US" dirty="0" smtClean="0"/>
                  <a:t>resistivity of pore fluid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775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529AB2C-95A7-4895-86F1-6AE78F40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Possible application of geophysical method in cold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5ACEFE-8393-48AE-AE52-3DA7A4F76485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5105400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Electrical resistivity tomography (ERT) of a geological profile of frozen soil</a:t>
            </a:r>
          </a:p>
          <a:p>
            <a:r>
              <a:rPr lang="en-US" sz="2400" dirty="0"/>
              <a:t>Permafrost soils are concentrated at shallow subsurface</a:t>
            </a:r>
          </a:p>
          <a:p>
            <a:r>
              <a:rPr lang="en-US" sz="2400" dirty="0"/>
              <a:t>Black dash line marks border between frozen/unfrozen soil, obtained by data of borehole temperature testing</a:t>
            </a:r>
          </a:p>
        </p:txBody>
      </p:sp>
      <p:pic>
        <p:nvPicPr>
          <p:cNvPr id="1026" name="Picture 2" descr="https://ars.els-cdn.com/content/image/1-s2.0-S0165232X1200225X-gr6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21" y="1601861"/>
            <a:ext cx="7076486" cy="30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85319" y="4291319"/>
            <a:ext cx="1933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(You et al., 2013)</a:t>
            </a:r>
          </a:p>
        </p:txBody>
      </p:sp>
    </p:spTree>
    <p:extLst>
      <p:ext uri="{BB962C8B-B14F-4D97-AF65-F5344CB8AC3E}">
        <p14:creationId xmlns:p14="http://schemas.microsoft.com/office/powerpoint/2010/main" val="1381275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Unfrozen water </a:t>
            </a:r>
            <a:r>
              <a:rPr lang="en-US" dirty="0" smtClean="0"/>
              <a:t>content: experimental methods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6911942" cy="4343400"/>
          </a:xfrm>
        </p:spPr>
        <p:txBody>
          <a:bodyPr>
            <a:normAutofit/>
          </a:bodyPr>
          <a:lstStyle/>
          <a:p>
            <a:r>
              <a:rPr lang="en-US" dirty="0"/>
              <a:t>Thermo-TDR probes can measure thermal properties and unfrozen water content simultaneously</a:t>
            </a:r>
          </a:p>
          <a:p>
            <a:r>
              <a:rPr lang="en-US" dirty="0"/>
              <a:t>This method may have large errors when temperature is close to 0°C and soil has large amount of clay</a:t>
            </a:r>
          </a:p>
          <a:p>
            <a:r>
              <a:rPr lang="en-US" dirty="0"/>
              <a:t>TDR needle, thermocouple, and heater are attached together</a:t>
            </a:r>
          </a:p>
          <a:p>
            <a:r>
              <a:rPr lang="en-US" dirty="0"/>
              <a:t>Apparatus needs calibration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795549"/>
            <a:ext cx="4114800" cy="32669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939528" y="5057746"/>
            <a:ext cx="2001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(Tian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418366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unfrozen water </a:t>
            </a:r>
            <a:r>
              <a:rPr lang="en-US" dirty="0" smtClean="0"/>
              <a:t>content: calculation methods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Modified Archie’s Law </a:t>
            </a:r>
            <a:r>
              <a:rPr lang="en-US" sz="2800" dirty="0"/>
              <a:t>(</a:t>
            </a:r>
            <a:r>
              <a:rPr lang="en-US" sz="2800" dirty="0" err="1"/>
              <a:t>Oldenborger</a:t>
            </a:r>
            <a:r>
              <a:rPr lang="en-US" sz="2800" dirty="0"/>
              <a:t> and LeBlanc, 2018)</a:t>
            </a:r>
          </a:p>
          <a:p>
            <a:r>
              <a:rPr lang="en-US" dirty="0"/>
              <a:t>log(</a:t>
            </a:r>
            <a:r>
              <a:rPr lang="el-GR" dirty="0"/>
              <a:t>ρ</a:t>
            </a:r>
            <a:r>
              <a:rPr lang="el-GR" baseline="-25000" dirty="0"/>
              <a:t>2</a:t>
            </a:r>
            <a:r>
              <a:rPr lang="el-GR" dirty="0"/>
              <a:t>|</a:t>
            </a:r>
            <a:r>
              <a:rPr lang="en-US" baseline="-25000" dirty="0"/>
              <a:t>T2</a:t>
            </a:r>
            <a:r>
              <a:rPr lang="en-US" dirty="0"/>
              <a:t>) − log(</a:t>
            </a:r>
            <a:r>
              <a:rPr lang="el-GR" dirty="0"/>
              <a:t>ρ</a:t>
            </a:r>
            <a:r>
              <a:rPr lang="el-GR" baseline="-25000" dirty="0"/>
              <a:t>1</a:t>
            </a:r>
            <a:r>
              <a:rPr lang="el-GR" dirty="0"/>
              <a:t>|</a:t>
            </a:r>
            <a:r>
              <a:rPr lang="en-US" baseline="-25000" dirty="0"/>
              <a:t>T1</a:t>
            </a:r>
            <a:r>
              <a:rPr lang="en-US" dirty="0"/>
              <a:t>) + log (b</a:t>
            </a:r>
            <a:r>
              <a:rPr lang="en-US" baseline="-25000" dirty="0"/>
              <a:t>2</a:t>
            </a:r>
            <a:r>
              <a:rPr lang="en-US" dirty="0"/>
              <a:t>/b</a:t>
            </a:r>
            <a:r>
              <a:rPr lang="en-US" baseline="-25000" dirty="0"/>
              <a:t>1</a:t>
            </a:r>
            <a:r>
              <a:rPr lang="en-US" dirty="0"/>
              <a:t>) = (1 − n) log (S</a:t>
            </a:r>
            <a:r>
              <a:rPr lang="en-US" baseline="-25000" dirty="0"/>
              <a:t>2</a:t>
            </a:r>
            <a:r>
              <a:rPr lang="en-US" dirty="0"/>
              <a:t>/S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l-GR" dirty="0"/>
              <a:t>ρ</a:t>
            </a:r>
            <a:r>
              <a:rPr lang="en-US" dirty="0"/>
              <a:t>	electrical resistivity</a:t>
            </a:r>
          </a:p>
          <a:p>
            <a:r>
              <a:rPr lang="en-US" dirty="0"/>
              <a:t>T	temperature</a:t>
            </a:r>
          </a:p>
          <a:p>
            <a:r>
              <a:rPr lang="en-US" dirty="0"/>
              <a:t>b	[1 + a (T − 25)] / [1 − 25a], a = 0.0187</a:t>
            </a:r>
          </a:p>
          <a:p>
            <a:r>
              <a:rPr lang="en-US" dirty="0"/>
              <a:t>n	saturation exponent (determined by Glover (2017))</a:t>
            </a:r>
          </a:p>
          <a:p>
            <a:r>
              <a:rPr lang="en-US" dirty="0"/>
              <a:t>S	degree of saturation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6348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59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2888" y="674914"/>
            <a:ext cx="9841423" cy="903514"/>
          </a:xfrm>
        </p:spPr>
        <p:txBody>
          <a:bodyPr>
            <a:noAutofit/>
          </a:bodyPr>
          <a:lstStyle/>
          <a:p>
            <a:r>
              <a:rPr lang="en-US" sz="4600" dirty="0" smtClean="0"/>
              <a:t>Background</a:t>
            </a:r>
            <a:endParaRPr lang="en-US" sz="4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526" y="4249679"/>
            <a:ext cx="3264861" cy="2379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0" y="1669815"/>
            <a:ext cx="5663767" cy="198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566" y="3938497"/>
            <a:ext cx="4963051" cy="2805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563" y="1762039"/>
            <a:ext cx="3226785" cy="23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0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22888" y="1752600"/>
            <a:ext cx="10011905" cy="47461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smtClean="0"/>
              <a:t>Electrical resistivity of soil is closely related to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smtClean="0"/>
              <a:t>Solid nature: mineralogy, shape, fabric, size distribution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smtClean="0"/>
              <a:t>Void arrangement: porosity, crack, tortuosity, pore structure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smtClean="0"/>
              <a:t>Fluid property: water content, solute concentration</a:t>
            </a: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b="1" i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2888" y="674914"/>
            <a:ext cx="9841423" cy="903514"/>
          </a:xfrm>
        </p:spPr>
        <p:txBody>
          <a:bodyPr>
            <a:noAutofit/>
          </a:bodyPr>
          <a:lstStyle/>
          <a:p>
            <a:r>
              <a:rPr lang="en-US" sz="4600" dirty="0" smtClean="0"/>
              <a:t>Background</a:t>
            </a:r>
            <a:endParaRPr lang="en-US"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01" y="4082382"/>
            <a:ext cx="3548130" cy="26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2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99" y="685800"/>
            <a:ext cx="10748255" cy="914400"/>
          </a:xfrm>
        </p:spPr>
        <p:txBody>
          <a:bodyPr>
            <a:normAutofit/>
          </a:bodyPr>
          <a:lstStyle/>
          <a:p>
            <a:r>
              <a:rPr lang="en-US" sz="4400" dirty="0"/>
              <a:t>Task 3: Develop Truck-Mounted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4664242"/>
          </a:xfrm>
        </p:spPr>
        <p:txBody>
          <a:bodyPr>
            <a:normAutofit/>
          </a:bodyPr>
          <a:lstStyle/>
          <a:p>
            <a:r>
              <a:rPr lang="en-US" dirty="0"/>
              <a:t>Define/Refine Specifications</a:t>
            </a:r>
          </a:p>
          <a:p>
            <a:r>
              <a:rPr lang="en-US" dirty="0"/>
              <a:t>Select optimum instrumentation approach</a:t>
            </a:r>
          </a:p>
          <a:p>
            <a:r>
              <a:rPr lang="en-US" dirty="0"/>
              <a:t>Design/Simulate/</a:t>
            </a:r>
            <a:r>
              <a:rPr lang="en-US" dirty="0">
                <a:sym typeface="Symbol" panose="05050102010706020507" pitchFamily="18" charset="2"/>
              </a:rPr>
              <a:t>-</a:t>
            </a:r>
            <a:r>
              <a:rPr lang="en-US" dirty="0"/>
              <a:t>Prototype and Test</a:t>
            </a:r>
          </a:p>
          <a:p>
            <a:r>
              <a:rPr lang="en-US" dirty="0"/>
              <a:t>Iterate to </a:t>
            </a:r>
            <a:r>
              <a:rPr lang="el-GR" dirty="0"/>
              <a:t>β</a:t>
            </a:r>
            <a:r>
              <a:rPr lang="en-US" dirty="0"/>
              <a:t>-Prototype</a:t>
            </a:r>
          </a:p>
          <a:p>
            <a:r>
              <a:rPr lang="en-US" dirty="0"/>
              <a:t>Interaction Design</a:t>
            </a:r>
          </a:p>
          <a:p>
            <a:r>
              <a:rPr lang="en-US" dirty="0"/>
              <a:t>Integrate PAMS with other systems (Vehicle, GIS, ER, etc.)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356"/>
          <a:stretch/>
        </p:blipFill>
        <p:spPr>
          <a:xfrm>
            <a:off x="8460121" y="1752600"/>
            <a:ext cx="2919079" cy="2039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20" y="4667923"/>
            <a:ext cx="2230931" cy="1673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11284" y="5232004"/>
            <a:ext cx="2131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FlatSat</a:t>
            </a:r>
            <a:r>
              <a:rPr lang="en-US" sz="2000" dirty="0"/>
              <a:t> Prototype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15" y="4710666"/>
            <a:ext cx="2116949" cy="15877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30064" y="5232004"/>
            <a:ext cx="186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Supply PCB</a:t>
            </a:r>
          </a:p>
        </p:txBody>
      </p:sp>
    </p:spTree>
    <p:extLst>
      <p:ext uri="{BB962C8B-B14F-4D97-AF65-F5344CB8AC3E}">
        <p14:creationId xmlns:p14="http://schemas.microsoft.com/office/powerpoint/2010/main" val="2203072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99" y="760718"/>
            <a:ext cx="10748255" cy="839481"/>
          </a:xfrm>
        </p:spPr>
        <p:txBody>
          <a:bodyPr>
            <a:normAutofit/>
          </a:bodyPr>
          <a:lstStyle/>
          <a:p>
            <a:r>
              <a:rPr lang="en-US" sz="4400" dirty="0"/>
              <a:t>When COTS Isn’t Good Enough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2427" y="1944380"/>
            <a:ext cx="10363200" cy="3464859"/>
          </a:xfrm>
        </p:spPr>
        <p:txBody>
          <a:bodyPr>
            <a:normAutofit/>
          </a:bodyPr>
          <a:lstStyle/>
          <a:p>
            <a:r>
              <a:rPr lang="en-US" sz="2800" dirty="0"/>
              <a:t>Environmentally ruggedized PAMS</a:t>
            </a:r>
          </a:p>
          <a:p>
            <a:pPr lvl="1"/>
            <a:r>
              <a:rPr lang="en-US" sz="2400" dirty="0"/>
              <a:t>Vibration per MIL-STD-167B</a:t>
            </a:r>
          </a:p>
          <a:p>
            <a:pPr lvl="1"/>
            <a:r>
              <a:rPr lang="en-US" sz="2400" dirty="0"/>
              <a:t>MIL SPEC Temperature, -55°C</a:t>
            </a:r>
            <a:r>
              <a:rPr lang="en-US" sz="2400" dirty="0">
                <a:sym typeface="Wingdings" panose="05000000000000000000" pitchFamily="2" charset="2"/>
              </a:rPr>
              <a:t>+125°C</a:t>
            </a:r>
          </a:p>
          <a:p>
            <a:r>
              <a:rPr lang="en-US" sz="2800" dirty="0">
                <a:sym typeface="Wingdings" panose="05000000000000000000" pitchFamily="2" charset="2"/>
              </a:rPr>
              <a:t>Packaging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Material, </a:t>
            </a:r>
            <a:r>
              <a:rPr lang="en-US" sz="2400" dirty="0" err="1">
                <a:sym typeface="Wingdings" panose="05000000000000000000" pitchFamily="2" charset="2"/>
              </a:rPr>
              <a:t>Hermeticity</a:t>
            </a:r>
            <a:r>
              <a:rPr lang="en-US" sz="2400" dirty="0">
                <a:sym typeface="Wingdings" panose="05000000000000000000" pitchFamily="2" charset="2"/>
              </a:rPr>
              <a:t>, etc.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7620" y="3605533"/>
            <a:ext cx="3195144" cy="2396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5" y="4066964"/>
            <a:ext cx="2315655" cy="1487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43" y="4046949"/>
            <a:ext cx="2466975" cy="1905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729042" y="4763538"/>
            <a:ext cx="714615" cy="471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7139" y="2230682"/>
            <a:ext cx="4014158" cy="3010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69903" y="5671752"/>
            <a:ext cx="3368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Unholtz</a:t>
            </a:r>
            <a:r>
              <a:rPr lang="en-US" sz="2400" dirty="0"/>
              <a:t>-Dickie Vibe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6941" y="5536450"/>
            <a:ext cx="1816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Thermal Test</a:t>
            </a:r>
          </a:p>
          <a:p>
            <a:pPr algn="ctr"/>
            <a:r>
              <a:rPr lang="en-US" sz="2400" dirty="0"/>
              <a:t>Chamber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372" y="5512237"/>
            <a:ext cx="467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Ruggedized Embedded Processor</a:t>
            </a:r>
          </a:p>
        </p:txBody>
      </p:sp>
    </p:spTree>
    <p:extLst>
      <p:ext uri="{BB962C8B-B14F-4D97-AF65-F5344CB8AC3E}">
        <p14:creationId xmlns:p14="http://schemas.microsoft.com/office/powerpoint/2010/main" val="65995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Task 3: Test Truck-Mounted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4664242"/>
          </a:xfrm>
        </p:spPr>
        <p:txBody>
          <a:bodyPr>
            <a:normAutofit/>
          </a:bodyPr>
          <a:lstStyle/>
          <a:p>
            <a:r>
              <a:rPr lang="en-US" dirty="0"/>
              <a:t>Test PAMS against specifications</a:t>
            </a:r>
          </a:p>
          <a:p>
            <a:r>
              <a:rPr lang="en-US" dirty="0"/>
              <a:t>Test the system for the range of environmental conditions expected to be encountered during field applications</a:t>
            </a:r>
          </a:p>
          <a:p>
            <a:r>
              <a:rPr lang="en-US" dirty="0"/>
              <a:t>Test fused (Consist of) real-time data (ER, geographical information) acquisition, data analysis, and visualization/mapping (GIS) tool.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356"/>
          <a:stretch/>
        </p:blipFill>
        <p:spPr>
          <a:xfrm>
            <a:off x="3841734" y="4175001"/>
            <a:ext cx="3513221" cy="2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34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Task 4: Full Scale Test at CREATEs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1" y="1752600"/>
            <a:ext cx="6267116" cy="4664242"/>
          </a:xfrm>
        </p:spPr>
        <p:txBody>
          <a:bodyPr>
            <a:normAutofit/>
          </a:bodyPr>
          <a:lstStyle/>
          <a:p>
            <a:r>
              <a:rPr lang="en-US" dirty="0"/>
              <a:t>Excavate a trench at the testing field of CREATEs</a:t>
            </a:r>
          </a:p>
          <a:p>
            <a:r>
              <a:rPr lang="en-US" dirty="0"/>
              <a:t>Trench will be thermo-insulated and sealed, before being backfilled with soil of predetermined type and controlled physical properties.</a:t>
            </a:r>
          </a:p>
          <a:p>
            <a:r>
              <a:rPr lang="en-US" dirty="0"/>
              <a:t>A freezing panel will be applied to the top of the trench in order to lower soil temperature to cold region conditions.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11" y="1913021"/>
            <a:ext cx="3297210" cy="36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5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 rotWithShape="1">
          <a:blip r:embed="rId2"/>
          <a:srcRect l="9416" t="29006" r="60964" b="33014"/>
          <a:stretch/>
        </p:blipFill>
        <p:spPr bwMode="auto">
          <a:xfrm>
            <a:off x="2819362" y="2800112"/>
            <a:ext cx="2817495" cy="2030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Task 4: Full Scale Test at CREATEs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5519" y="2590823"/>
            <a:ext cx="1962150" cy="10668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OffAxis2Top"/>
            <a:lightRig rig="threePt" dir="t"/>
          </a:scene3d>
          <a:sp3d extrusionH="82550" contourW="12700" prstMaterial="softEdge">
            <a:bevelT w="165100" h="38100" prst="coolSlant"/>
            <a:extrusionClr>
              <a:sysClr val="window" lastClr="FFFFFF"/>
            </a:extrusionClr>
            <a:contourClr>
              <a:sysClr val="window" lastClr="FFFFFF">
                <a:lumMod val="50000"/>
              </a:sysClr>
            </a:contourClr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4" y="2985793"/>
            <a:ext cx="1733550" cy="1453515"/>
          </a:xfrm>
          <a:prstGeom prst="rect">
            <a:avLst/>
          </a:prstGeom>
        </p:spPr>
      </p:pic>
      <p:sp>
        <p:nvSpPr>
          <p:cNvPr id="10" name="Freeform: Shape 21"/>
          <p:cNvSpPr/>
          <p:nvPr/>
        </p:nvSpPr>
        <p:spPr>
          <a:xfrm>
            <a:off x="2403829" y="3092473"/>
            <a:ext cx="724535" cy="223520"/>
          </a:xfrm>
          <a:custGeom>
            <a:avLst/>
            <a:gdLst>
              <a:gd name="connsiteX0" fmla="*/ 0 w 724930"/>
              <a:gd name="connsiteY0" fmla="*/ 223958 h 223958"/>
              <a:gd name="connsiteX1" fmla="*/ 247135 w 724930"/>
              <a:gd name="connsiteY1" fmla="*/ 9774 h 223958"/>
              <a:gd name="connsiteX2" fmla="*/ 510746 w 724930"/>
              <a:gd name="connsiteY2" fmla="*/ 42726 h 223958"/>
              <a:gd name="connsiteX3" fmla="*/ 724930 w 724930"/>
              <a:gd name="connsiteY3" fmla="*/ 100390 h 22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930" h="223958">
                <a:moveTo>
                  <a:pt x="0" y="223958"/>
                </a:moveTo>
                <a:cubicBezTo>
                  <a:pt x="81005" y="131968"/>
                  <a:pt x="162011" y="39979"/>
                  <a:pt x="247135" y="9774"/>
                </a:cubicBezTo>
                <a:cubicBezTo>
                  <a:pt x="332259" y="-20431"/>
                  <a:pt x="431114" y="27623"/>
                  <a:pt x="510746" y="42726"/>
                </a:cubicBezTo>
                <a:cubicBezTo>
                  <a:pt x="590378" y="57829"/>
                  <a:pt x="691979" y="85287"/>
                  <a:pt x="724930" y="100390"/>
                </a:cubicBezTo>
              </a:path>
            </a:pathLst>
          </a:cu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Freeform: Shape 33"/>
          <p:cNvSpPr/>
          <p:nvPr/>
        </p:nvSpPr>
        <p:spPr>
          <a:xfrm>
            <a:off x="2412084" y="3456328"/>
            <a:ext cx="2331085" cy="200025"/>
          </a:xfrm>
          <a:custGeom>
            <a:avLst/>
            <a:gdLst>
              <a:gd name="connsiteX0" fmla="*/ 0 w 2331308"/>
              <a:gd name="connsiteY0" fmla="*/ 65903 h 200477"/>
              <a:gd name="connsiteX1" fmla="*/ 255373 w 2331308"/>
              <a:gd name="connsiteY1" fmla="*/ 189471 h 200477"/>
              <a:gd name="connsiteX2" fmla="*/ 815546 w 2331308"/>
              <a:gd name="connsiteY2" fmla="*/ 172995 h 200477"/>
              <a:gd name="connsiteX3" fmla="*/ 2331308 w 2331308"/>
              <a:gd name="connsiteY3" fmla="*/ 0 h 2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308" h="200477">
                <a:moveTo>
                  <a:pt x="0" y="65903"/>
                </a:moveTo>
                <a:cubicBezTo>
                  <a:pt x="59724" y="118762"/>
                  <a:pt x="119449" y="171622"/>
                  <a:pt x="255373" y="189471"/>
                </a:cubicBezTo>
                <a:cubicBezTo>
                  <a:pt x="391297" y="207320"/>
                  <a:pt x="469557" y="204574"/>
                  <a:pt x="815546" y="172995"/>
                </a:cubicBezTo>
                <a:cubicBezTo>
                  <a:pt x="1161535" y="141417"/>
                  <a:pt x="1746421" y="70708"/>
                  <a:pt x="2331308" y="0"/>
                </a:cubicBezTo>
              </a:path>
            </a:pathLst>
          </a:cu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600" y="2186921"/>
            <a:ext cx="58186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Tentative plan: 10ft (long) * 5ft (width) * 5ft (depth)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scenarios with different known physical properties (e.g., density, water content, pore fluid composition)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 soil layers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pavement + base + subbase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Temperature and water content sensors will be installed at different depth.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During the construction of each layer, electrical resistivity will be measured using both contact and non-contact methods. </a:t>
            </a:r>
          </a:p>
        </p:txBody>
      </p:sp>
    </p:spTree>
    <p:extLst>
      <p:ext uri="{BB962C8B-B14F-4D97-AF65-F5344CB8AC3E}">
        <p14:creationId xmlns:p14="http://schemas.microsoft.com/office/powerpoint/2010/main" val="135138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Task 5: Field Evaluation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199" cy="4664242"/>
          </a:xfrm>
        </p:spPr>
        <p:txBody>
          <a:bodyPr>
            <a:normAutofit/>
          </a:bodyPr>
          <a:lstStyle/>
          <a:p>
            <a:r>
              <a:rPr lang="en-US" dirty="0"/>
              <a:t>Carry out field surveying of soil and </a:t>
            </a:r>
            <a:r>
              <a:rPr lang="en-US" b="1" dirty="0"/>
              <a:t>validate</a:t>
            </a:r>
            <a:r>
              <a:rPr lang="en-US" dirty="0"/>
              <a:t> the results against in-situ soil bore log results</a:t>
            </a:r>
          </a:p>
          <a:p>
            <a:r>
              <a:rPr lang="en-US" dirty="0"/>
              <a:t>Examine the influences of </a:t>
            </a:r>
            <a:r>
              <a:rPr lang="en-US" b="1" dirty="0"/>
              <a:t>operation condition </a:t>
            </a:r>
            <a:r>
              <a:rPr lang="en-US" dirty="0"/>
              <a:t>(e.g., driving speed) and </a:t>
            </a:r>
            <a:r>
              <a:rPr lang="en-US" b="1" dirty="0"/>
              <a:t>site environment </a:t>
            </a:r>
            <a:r>
              <a:rPr lang="en-US" dirty="0"/>
              <a:t>(e.g., temperature, wind, ground surface, light condition) on survey results </a:t>
            </a:r>
          </a:p>
          <a:p>
            <a:r>
              <a:rPr lang="en-US" dirty="0"/>
              <a:t>Compare with </a:t>
            </a:r>
            <a:r>
              <a:rPr lang="en-US" b="1" dirty="0"/>
              <a:t>known</a:t>
            </a:r>
            <a:r>
              <a:rPr lang="en-US" dirty="0"/>
              <a:t> geotechnical soil profiles obtained from SPT, DCPT, or CPT</a:t>
            </a:r>
          </a:p>
          <a:p>
            <a:r>
              <a:rPr lang="en-US" b="1" dirty="0"/>
              <a:t>2 sites </a:t>
            </a:r>
            <a:r>
              <a:rPr lang="en-US" dirty="0"/>
              <a:t>to be chosen inside New Jersey, with known geotechnical investigation data available.</a:t>
            </a:r>
          </a:p>
        </p:txBody>
      </p:sp>
    </p:spTree>
    <p:extLst>
      <p:ext uri="{BB962C8B-B14F-4D97-AF65-F5344CB8AC3E}">
        <p14:creationId xmlns:p14="http://schemas.microsoft.com/office/powerpoint/2010/main" val="130997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unfrozen water 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16000" y="1752600"/>
          <a:ext cx="10363200" cy="3103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1076985726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1455811539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1856462253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r>
                        <a:rPr lang="en-US" baseline="0" dirty="0" smtClean="0"/>
                        <a:t>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 and 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Related Studies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6293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r>
                        <a:rPr lang="en-US" dirty="0" smtClean="0"/>
                        <a:t>Capacitance 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 and fast testing;</a:t>
                      </a:r>
                    </a:p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calibration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Li et al. (2018)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91529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r>
                        <a:rPr lang="en-US" dirty="0" smtClean="0"/>
                        <a:t>TDR (time-Domain</a:t>
                      </a:r>
                      <a:r>
                        <a:rPr lang="en-US" baseline="0" dirty="0" smtClean="0"/>
                        <a:t> Reflectometry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 and fast testing;</a:t>
                      </a:r>
                    </a:p>
                    <a:p>
                      <a:r>
                        <a:rPr lang="en-US" dirty="0" smtClean="0"/>
                        <a:t>May be</a:t>
                      </a:r>
                      <a:r>
                        <a:rPr lang="en-US" baseline="0" dirty="0" smtClean="0"/>
                        <a:t> interfered by other factors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Patterson and Smith (1985); West et</a:t>
                      </a:r>
                      <a:r>
                        <a:rPr lang="en-US" baseline="0" dirty="0" smtClean="0"/>
                        <a:t> al. (2007)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62375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r>
                        <a:rPr lang="en-US" dirty="0" smtClean="0"/>
                        <a:t>NMR (Nuclear Magnetic Resonance)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Accurate testing;</a:t>
                      </a:r>
                    </a:p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equipment costs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Tang et al. (2018)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0135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r>
                        <a:rPr lang="en-US" dirty="0" smtClean="0"/>
                        <a:t>Mathematical calculation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cost in testing;</a:t>
                      </a:r>
                    </a:p>
                    <a:p>
                      <a:r>
                        <a:rPr lang="en-US" dirty="0" smtClean="0"/>
                        <a:t>Accuracy depends on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Zhang et al. (2017a); Anderson and Tice (1972);</a:t>
                      </a:r>
                      <a:r>
                        <a:rPr lang="en-US" baseline="0" dirty="0" smtClean="0"/>
                        <a:t> Michalowski (1993)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46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3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Task 5: Field Evaluation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9" y="1855078"/>
            <a:ext cx="3237492" cy="2268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3170" y="4124032"/>
            <a:ext cx="16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SPT-N values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8970"/>
          <a:stretch/>
        </p:blipFill>
        <p:spPr>
          <a:xfrm>
            <a:off x="4356848" y="1855078"/>
            <a:ext cx="2872291" cy="2274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7153" y="4124032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Penetration Index (DCPI)</a:t>
            </a:r>
          </a:p>
        </p:txBody>
      </p:sp>
      <p:pic>
        <p:nvPicPr>
          <p:cNvPr id="1026" name="Picture 2" descr="Image result for cpt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44" y="1855078"/>
            <a:ext cx="3333750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21561" y="6440141"/>
            <a:ext cx="480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Cone resistance, side friction, pore pressure</a:t>
            </a:r>
          </a:p>
        </p:txBody>
      </p:sp>
    </p:spTree>
    <p:extLst>
      <p:ext uri="{BB962C8B-B14F-4D97-AF65-F5344CB8AC3E}">
        <p14:creationId xmlns:p14="http://schemas.microsoft.com/office/powerpoint/2010/main" val="1373320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934585"/>
            <a:ext cx="5176570" cy="3505200"/>
          </a:xfrm>
        </p:spPr>
        <p:txBody>
          <a:bodyPr>
            <a:normAutofit/>
          </a:bodyPr>
          <a:lstStyle/>
          <a:p>
            <a:r>
              <a:rPr lang="en-US" dirty="0" smtClean="0"/>
              <a:t>S = 20%, soil freezes faster. </a:t>
            </a:r>
          </a:p>
          <a:p>
            <a:r>
              <a:rPr lang="en-US" dirty="0" smtClean="0"/>
              <a:t>S = 80%, phase change transition is more evident. </a:t>
            </a:r>
          </a:p>
          <a:p>
            <a:r>
              <a:rPr lang="en-US" dirty="0" smtClean="0"/>
              <a:t>Due to the release of heat (exothermic process) during phase change (from water to ice), moist soil requires higher energy input to further freeze. </a:t>
            </a:r>
          </a:p>
        </p:txBody>
      </p:sp>
      <p:graphicFrame>
        <p:nvGraphicFramePr>
          <p:cNvPr id="6" name="Chart 5"/>
          <p:cNvGraphicFramePr>
            <a:graphicFrameLocks noGrp="1" noChangeAspect="1"/>
          </p:cNvGraphicFramePr>
          <p:nvPr>
            <p:extLst/>
          </p:nvPr>
        </p:nvGraphicFramePr>
        <p:xfrm>
          <a:off x="6037655" y="1934585"/>
          <a:ext cx="5857961" cy="424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7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2 Experimental Study</a:t>
            </a:r>
            <a:br>
              <a:rPr lang="en-US" dirty="0" smtClean="0"/>
            </a:br>
            <a:r>
              <a:rPr lang="en-US" dirty="0" smtClean="0"/>
              <a:t>2.7 Temperature Evolution (two soil columns)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3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89BE5A-1020-4F4C-8C15-1D43C7CD3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6000" y="1834509"/>
            <a:ext cx="10363200" cy="51182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Results analysis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Recommendations and further modifications to the system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A draft copy of the final report (three months ahead for review)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16000" y="685800"/>
            <a:ext cx="10363200" cy="914400"/>
          </a:xfrm>
        </p:spPr>
        <p:txBody>
          <a:bodyPr>
            <a:normAutofit/>
          </a:bodyPr>
          <a:lstStyle/>
          <a:p>
            <a:r>
              <a:rPr lang="en-US" sz="4800" dirty="0"/>
              <a:t>Task 6: Final Report</a:t>
            </a:r>
          </a:p>
        </p:txBody>
      </p:sp>
    </p:spTree>
    <p:extLst>
      <p:ext uri="{BB962C8B-B14F-4D97-AF65-F5344CB8AC3E}">
        <p14:creationId xmlns:p14="http://schemas.microsoft.com/office/powerpoint/2010/main" val="319847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34146" y="750911"/>
            <a:ext cx="777240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ln w="0">
                  <a:solidFill>
                    <a:srgbClr val="3F1B0A"/>
                  </a:solidFill>
                </a:ln>
                <a:solidFill>
                  <a:srgbClr val="EDD5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1104181" y="1676401"/>
            <a:ext cx="8954219" cy="297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Problem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Statement and Background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cs typeface="Arial" panose="020B0604020202020204" pitchFamily="34" charset="0"/>
              </a:rPr>
              <a:t>Study Objectives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Study Benefits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Research </a:t>
            </a: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Plan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Research Progress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Project Timeline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2"/>
                </a:solidFill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5105401"/>
          </a:xfrm>
        </p:spPr>
        <p:txBody>
          <a:bodyPr>
            <a:normAutofit/>
          </a:bodyPr>
          <a:lstStyle/>
          <a:p>
            <a:pPr marL="344488" lvl="1">
              <a:lnSpc>
                <a:spcPct val="100000"/>
              </a:lnSpc>
              <a:spcBef>
                <a:spcPts val="600"/>
              </a:spcBef>
            </a:pPr>
            <a:r>
              <a:rPr lang="en-US" sz="2800" b="1" u="sng" dirty="0"/>
              <a:t>Goal:</a:t>
            </a:r>
            <a:r>
              <a:rPr lang="en-US" sz="2800" dirty="0"/>
              <a:t> </a:t>
            </a:r>
            <a:r>
              <a:rPr lang="en-US" sz="2800" dirty="0" smtClean="0"/>
              <a:t>Develop a rapid, noninvasive</a:t>
            </a:r>
            <a:r>
              <a:rPr lang="en-US" sz="2800" dirty="0"/>
              <a:t>, </a:t>
            </a:r>
            <a:r>
              <a:rPr lang="en-US" sz="2800" dirty="0" smtClean="0"/>
              <a:t>three-dimensional permafrost assessment and mapping system that </a:t>
            </a:r>
            <a:r>
              <a:rPr lang="en-US" sz="2800" dirty="0"/>
              <a:t>provides </a:t>
            </a:r>
            <a:r>
              <a:rPr lang="en-US" sz="2800" dirty="0" smtClean="0"/>
              <a:t>soil </a:t>
            </a:r>
            <a:r>
              <a:rPr lang="en-US" sz="2800" dirty="0"/>
              <a:t>profiles and </a:t>
            </a:r>
            <a:r>
              <a:rPr lang="en-US" sz="2800" dirty="0" smtClean="0"/>
              <a:t>characterization </a:t>
            </a:r>
            <a:r>
              <a:rPr lang="en-US" sz="2800" dirty="0"/>
              <a:t>of soil properties. </a:t>
            </a:r>
            <a:endParaRPr lang="en-US" sz="2400" b="1" u="sng" dirty="0"/>
          </a:p>
          <a:p>
            <a:pPr marL="344488" lvl="1">
              <a:lnSpc>
                <a:spcPct val="100000"/>
              </a:lnSpc>
              <a:spcBef>
                <a:spcPts val="600"/>
              </a:spcBef>
            </a:pPr>
            <a:endParaRPr lang="en-US" sz="2400" b="1" u="sng" dirty="0" smtClean="0"/>
          </a:p>
          <a:p>
            <a:pPr marL="344488" lvl="1" algn="just">
              <a:lnSpc>
                <a:spcPct val="100000"/>
              </a:lnSpc>
              <a:spcBef>
                <a:spcPts val="600"/>
              </a:spcBef>
            </a:pPr>
            <a:r>
              <a:rPr lang="en-US" sz="2800" dirty="0"/>
              <a:t>Initial evaluations will be based on </a:t>
            </a:r>
            <a:r>
              <a:rPr lang="en-US" sz="2800" b="1" dirty="0"/>
              <a:t>Time Domain Electromagnetic Induction</a:t>
            </a:r>
            <a:r>
              <a:rPr lang="en-US" sz="2800" dirty="0"/>
              <a:t> (TD EMI) and related techniques building on the results obtained from the CRREL iFROST mapping system.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2888" y="674914"/>
            <a:ext cx="9841423" cy="903514"/>
          </a:xfrm>
        </p:spPr>
        <p:txBody>
          <a:bodyPr>
            <a:noAutofit/>
          </a:bodyPr>
          <a:lstStyle/>
          <a:p>
            <a:r>
              <a:rPr lang="en-US" sz="4600" dirty="0" smtClean="0"/>
              <a:t>Research Goal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62137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 smtClean="0"/>
              <a:t>Objectives</a:t>
            </a:r>
            <a:endParaRPr lang="en-US" sz="4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CC87D6-97E2-4C48-8179-C4C502B8E22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6000" y="1752600"/>
            <a:ext cx="10363200" cy="46802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and measure major influence factors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correlation between electrical resistivity and other soil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 a truck-mounted EMI system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Investigate the field performance of the truck-mounted </a:t>
            </a:r>
            <a:r>
              <a:rPr lang="en-US" dirty="0" smtClean="0"/>
              <a:t>EMI </a:t>
            </a:r>
            <a:r>
              <a:rPr lang="en-US" dirty="0"/>
              <a:t>compared with ground truth survey results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Modify </a:t>
            </a:r>
            <a:r>
              <a:rPr lang="en-US" dirty="0"/>
              <a:t>the portable </a:t>
            </a:r>
            <a:r>
              <a:rPr lang="en-US" dirty="0" smtClean="0"/>
              <a:t>EMI system </a:t>
            </a:r>
            <a:r>
              <a:rPr lang="en-US" dirty="0"/>
              <a:t>to improve </a:t>
            </a: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guidelines and specifications on the suitability of the </a:t>
            </a:r>
            <a:r>
              <a:rPr lang="en-US" dirty="0" smtClean="0"/>
              <a:t>EMI system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Submit a final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6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wan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wanTheme" id="{8ED78AB6-B547-481E-ACEC-E77F733255FB}" vid="{B991494C-DD2D-4849-BD8C-ADD6D0936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2C45721B971349988BD29395A1D697" ma:contentTypeVersion="10" ma:contentTypeDescription="Create a new document." ma:contentTypeScope="" ma:versionID="3a3224b5019e039dbd657ebdbd9601b2">
  <xsd:schema xmlns:xsd="http://www.w3.org/2001/XMLSchema" xmlns:xs="http://www.w3.org/2001/XMLSchema" xmlns:p="http://schemas.microsoft.com/office/2006/metadata/properties" xmlns:ns3="7159b134-cc02-4c75-aa0d-710fcd33bd50" targetNamespace="http://schemas.microsoft.com/office/2006/metadata/properties" ma:root="true" ma:fieldsID="e3375eacf19853f944f9830f5f3490e2" ns3:_="">
    <xsd:import namespace="7159b134-cc02-4c75-aa0d-710fcd33bd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9b134-cc02-4c75-aa0d-710fcd33b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9045D6-D901-4C0B-B8C1-2A560C3B2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59b134-cc02-4c75-aa0d-710fcd33b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C25122-4D2B-4502-BE75-910A4BE1F9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823492-D259-487B-81D8-97DFBE2CE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159b134-cc02-4c75-aa0d-710fcd33bd50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3121</Words>
  <Application>Microsoft Office PowerPoint</Application>
  <PresentationFormat>Widescreen</PresentationFormat>
  <Paragraphs>794</Paragraphs>
  <Slides>69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DengXian</vt:lpstr>
      <vt:lpstr>MS Mincho</vt:lpstr>
      <vt:lpstr>SimSun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RowanTheme</vt:lpstr>
      <vt:lpstr>Graph</vt:lpstr>
      <vt:lpstr>Origin50.Graph</vt:lpstr>
      <vt:lpstr>Noninvasive 3D Imaging and Characterization of Permafrost Profiles  Using iFROST MAPPER</vt:lpstr>
      <vt:lpstr>Acknowledgment</vt:lpstr>
      <vt:lpstr>PowerPoint Presentation</vt:lpstr>
      <vt:lpstr>PowerPoint Presentation</vt:lpstr>
      <vt:lpstr>Problem Statement</vt:lpstr>
      <vt:lpstr>Background</vt:lpstr>
      <vt:lpstr>PowerPoint Presentation</vt:lpstr>
      <vt:lpstr>Research Goal</vt:lpstr>
      <vt:lpstr>Objectives</vt:lpstr>
      <vt:lpstr>PowerPoint Presentation</vt:lpstr>
      <vt:lpstr>Study Benefits</vt:lpstr>
      <vt:lpstr>PowerPoint Presentation</vt:lpstr>
      <vt:lpstr>PowerPoint Presentation</vt:lpstr>
      <vt:lpstr>PowerPoint Presentation</vt:lpstr>
      <vt:lpstr>PowerPoint Presentation</vt:lpstr>
      <vt:lpstr>Task 1 Literature Review 1.1 Permafrost</vt:lpstr>
      <vt:lpstr>Task 1 Literature Review 1.1 Permafrost Properties</vt:lpstr>
      <vt:lpstr>Task 1 Literature Review 1.2 Electrical Resistivity Measurement</vt:lpstr>
      <vt:lpstr>Task 1 Literature Review 1.3 ERT vs EMI</vt:lpstr>
      <vt:lpstr>Task 1 Literature Review 1.4 Influencing Factors of ER</vt:lpstr>
      <vt:lpstr>Task 1 Literature Review 1.5 Estimation of Unfrozen Water Content</vt:lpstr>
      <vt:lpstr>PowerPoint Presentation</vt:lpstr>
      <vt:lpstr>Task 2 Experimental Study 2.1 Soil Property Tests – Flowchart </vt:lpstr>
      <vt:lpstr>Task 2 Experimental Study 2.1 Soil Property Tests – Grain Size Analysis</vt:lpstr>
      <vt:lpstr>Task 2 Experimental Study 2.1 Soil Property Tests – Atterberg Limit</vt:lpstr>
      <vt:lpstr>Task 2 Experimental Study 2.1 Soil Property Tests – Soil Mineralogy</vt:lpstr>
      <vt:lpstr>Task 2 Experimental Study 2.2 ER Testing Kit</vt:lpstr>
      <vt:lpstr>Task 2 Experimental Study 2.2 ER Measurement using Miller Soil Box</vt:lpstr>
      <vt:lpstr>Task 2 Experimental Study 2.2 Electrical Conductivity of Soil Solutions</vt:lpstr>
      <vt:lpstr>Task 2 Experimental Study 2.3 Modifications to ER Testing Kit</vt:lpstr>
      <vt:lpstr>Task 2 Experimental Study 2.4 Design of Cylindrical Soil Holder</vt:lpstr>
      <vt:lpstr>Task 2 Experimental Study 2.5 Validation of Cylindrical Soil Holder</vt:lpstr>
      <vt:lpstr>Task 2 Experimental Study 2.5 Influence of ρ and W on ER</vt:lpstr>
      <vt:lpstr>Task 2 Experimental Study 2.6 Frozen Soil Testing Configuration</vt:lpstr>
      <vt:lpstr>Task 2 Experimental Study 2.7 Temperature Evolution (one soil column) </vt:lpstr>
      <vt:lpstr>Task 2 Experimental Study 2.7 Temperature Evolution (two soil columns) </vt:lpstr>
      <vt:lpstr>Task 2 Experimental Study 2.8 Temperature and ER Evolutions </vt:lpstr>
      <vt:lpstr>Task 2 Experimental Study 2.9 Next Step</vt:lpstr>
      <vt:lpstr>Task 2 Experimental Study 2.9 Next Step</vt:lpstr>
      <vt:lpstr>Task 2 Experimental Study 2.9 Next Step</vt:lpstr>
      <vt:lpstr>Task 2 Experimental Study 2.9 Next Step</vt:lpstr>
      <vt:lpstr>PowerPoint Presentation</vt:lpstr>
      <vt:lpstr>Task 3 EMI Development</vt:lpstr>
      <vt:lpstr>Task 3 EMI Development</vt:lpstr>
      <vt:lpstr>Task 3 EMI Development</vt:lpstr>
      <vt:lpstr>Task 3 EMI Development</vt:lpstr>
      <vt:lpstr>Task 3 EMI Development</vt:lpstr>
      <vt:lpstr>Task 3 EMI Development</vt:lpstr>
      <vt:lpstr>PowerPoint Presentation</vt:lpstr>
      <vt:lpstr>Project Timeline</vt:lpstr>
      <vt:lpstr>References</vt:lpstr>
      <vt:lpstr>References (continued)</vt:lpstr>
      <vt:lpstr>Thank You!</vt:lpstr>
      <vt:lpstr> Appendix</vt:lpstr>
      <vt:lpstr>A brief introduction to Archie’s law</vt:lpstr>
      <vt:lpstr>Possible application of geophysical method in cold regions</vt:lpstr>
      <vt:lpstr>Unfrozen water content: experimental methods</vt:lpstr>
      <vt:lpstr>Estimating unfrozen water content: calculation methods</vt:lpstr>
      <vt:lpstr>Background</vt:lpstr>
      <vt:lpstr>Task 3: Develop Truck-Mounted System</vt:lpstr>
      <vt:lpstr>When COTS Isn’t Good Enough</vt:lpstr>
      <vt:lpstr>Task 3: Test Truck-Mounted System</vt:lpstr>
      <vt:lpstr>Task 4: Full Scale Test at CREATEs </vt:lpstr>
      <vt:lpstr>Task 4: Full Scale Test at CREATEs </vt:lpstr>
      <vt:lpstr>Task 5: Field Evaluation </vt:lpstr>
      <vt:lpstr>Determining unfrozen water content</vt:lpstr>
      <vt:lpstr>Task 5: Field Evaluation </vt:lpstr>
      <vt:lpstr>Task 2 Experimental Study 2.7 Temperature Evolution (two soil columns) </vt:lpstr>
      <vt:lpstr>Task 6: Final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Liu</dc:creator>
  <cp:lastModifiedBy>Zhu, Cheng</cp:lastModifiedBy>
  <cp:revision>218</cp:revision>
  <dcterms:created xsi:type="dcterms:W3CDTF">2019-10-06T22:27:43Z</dcterms:created>
  <dcterms:modified xsi:type="dcterms:W3CDTF">2019-12-17T23:29:35Z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0x0101000C2C45721B971349988BD29395A1D697</vt:lpwstr>
  </property>
</Properties>
</file>